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77A7373-1186-4D03-8AF0-C6B6BC91BEF6}">
  <a:tblStyle styleId="{777A7373-1186-4D03-8AF0-C6B6BC91BEF6}"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8" d="100"/>
          <a:sy n="108" d="100"/>
        </p:scale>
        <p:origin x="-264" y="27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99691647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Shape 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 name="Shape 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Shape 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 name="Shape 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 name="Shape 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Shape 2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 name="Shape 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Shape 2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1" name="Shape 3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4" name="Shape 3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9" name="Shape 3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5" name="Shape 3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6" name="Shape 3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2" name="Shape 3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9" name="Shape 3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subTitle" idx="1"/>
          </p:nvPr>
        </p:nvSpPr>
        <p:spPr>
          <a:xfrm>
            <a:off x="685800" y="2840053"/>
            <a:ext cx="7772400" cy="784799"/>
          </a:xfrm>
          <a:prstGeom prst="rect">
            <a:avLst/>
          </a:prstGeom>
        </p:spPr>
        <p:txBody>
          <a:bodyPr lIns="91425" tIns="91425" rIns="91425" bIns="91425" anchor="t" anchorCtr="0"/>
          <a:lstStyle>
            <a:lvl1pPr lvl="0" algn="ctr">
              <a:spcBef>
                <a:spcPts val="0"/>
              </a:spcBef>
              <a:buClr>
                <a:schemeClr val="dk2"/>
              </a:buClr>
              <a:buNone/>
              <a:defRPr>
                <a:solidFill>
                  <a:schemeClr val="dk2"/>
                </a:solidFill>
              </a:defRPr>
            </a:lvl1pPr>
            <a:lvl2pPr lvl="1" algn="ctr">
              <a:spcBef>
                <a:spcPts val="0"/>
              </a:spcBef>
              <a:buClr>
                <a:schemeClr val="dk2"/>
              </a:buClr>
              <a:buSzPct val="100000"/>
              <a:buNone/>
              <a:defRPr sz="3000">
                <a:solidFill>
                  <a:schemeClr val="dk2"/>
                </a:solidFill>
              </a:defRPr>
            </a:lvl2pPr>
            <a:lvl3pPr lvl="2" algn="ctr">
              <a:spcBef>
                <a:spcPts val="0"/>
              </a:spcBef>
              <a:buClr>
                <a:schemeClr val="dk2"/>
              </a:buClr>
              <a:buSzPct val="100000"/>
              <a:buNone/>
              <a:defRPr sz="3000">
                <a:solidFill>
                  <a:schemeClr val="dk2"/>
                </a:solidFill>
              </a:defRPr>
            </a:lvl3pPr>
            <a:lvl4pPr lvl="3" algn="ctr">
              <a:spcBef>
                <a:spcPts val="0"/>
              </a:spcBef>
              <a:buClr>
                <a:schemeClr val="dk2"/>
              </a:buClr>
              <a:buSzPct val="100000"/>
              <a:buNone/>
              <a:defRPr sz="3000">
                <a:solidFill>
                  <a:schemeClr val="dk2"/>
                </a:solidFill>
              </a:defRPr>
            </a:lvl4pPr>
            <a:lvl5pPr lvl="4" algn="ctr">
              <a:spcBef>
                <a:spcPts val="0"/>
              </a:spcBef>
              <a:buClr>
                <a:schemeClr val="dk2"/>
              </a:buClr>
              <a:buSzPct val="100000"/>
              <a:buNone/>
              <a:defRPr sz="3000">
                <a:solidFill>
                  <a:schemeClr val="dk2"/>
                </a:solidFill>
              </a:defRPr>
            </a:lvl5pPr>
            <a:lvl6pPr lvl="5" algn="ctr">
              <a:spcBef>
                <a:spcPts val="0"/>
              </a:spcBef>
              <a:buClr>
                <a:schemeClr val="dk2"/>
              </a:buClr>
              <a:buSzPct val="100000"/>
              <a:buNone/>
              <a:defRPr sz="3000">
                <a:solidFill>
                  <a:schemeClr val="dk2"/>
                </a:solidFill>
              </a:defRPr>
            </a:lvl6pPr>
            <a:lvl7pPr lvl="6" algn="ctr">
              <a:spcBef>
                <a:spcPts val="0"/>
              </a:spcBef>
              <a:buClr>
                <a:schemeClr val="dk2"/>
              </a:buClr>
              <a:buSzPct val="100000"/>
              <a:buNone/>
              <a:defRPr sz="3000">
                <a:solidFill>
                  <a:schemeClr val="dk2"/>
                </a:solidFill>
              </a:defRPr>
            </a:lvl7pPr>
            <a:lvl8pPr lvl="7" algn="ctr">
              <a:spcBef>
                <a:spcPts val="0"/>
              </a:spcBef>
              <a:buClr>
                <a:schemeClr val="dk2"/>
              </a:buClr>
              <a:buSzPct val="100000"/>
              <a:buNone/>
              <a:defRPr sz="3000">
                <a:solidFill>
                  <a:schemeClr val="dk2"/>
                </a:solidFill>
              </a:defRPr>
            </a:lvl8pPr>
            <a:lvl9pPr lvl="8" algn="ctr">
              <a:spcBef>
                <a:spcPts val="0"/>
              </a:spcBef>
              <a:buClr>
                <a:schemeClr val="dk2"/>
              </a:buClr>
              <a:buSzPct val="100000"/>
              <a:buNone/>
              <a:defRPr sz="3000">
                <a:solidFill>
                  <a:schemeClr val="dk2"/>
                </a:solidFill>
              </a:defRPr>
            </a:lvl9pPr>
          </a:lstStyle>
          <a:p>
            <a:endParaRPr/>
          </a:p>
        </p:txBody>
      </p:sp>
      <p:sp>
        <p:nvSpPr>
          <p:cNvPr id="10" name="Shape 10"/>
          <p:cNvSpPr txBox="1">
            <a:spLocks noGrp="1"/>
          </p:cNvSpPr>
          <p:nvPr>
            <p:ph type="ctrTitle"/>
          </p:nvPr>
        </p:nvSpPr>
        <p:spPr>
          <a:xfrm>
            <a:off x="685800" y="1583342"/>
            <a:ext cx="7772400" cy="1159799"/>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457200" y="205978"/>
            <a:ext cx="8229600"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3" name="Shape 13"/>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205978"/>
            <a:ext cx="8229600"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6" name="Shape 16"/>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7" name="Shape 17"/>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05978"/>
            <a:ext cx="8229600"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0"/>
        <p:cNvGrpSpPr/>
        <p:nvPr/>
      </p:nvGrpSpPr>
      <p:grpSpPr>
        <a:xfrm>
          <a:off x="0" y="0"/>
          <a:ext cx="0" cy="0"/>
          <a:chOff x="0" y="0"/>
          <a:chExt cx="0" cy="0"/>
        </a:xfrm>
      </p:grpSpPr>
      <p:sp>
        <p:nvSpPr>
          <p:cNvPr id="21" name="Shape 21"/>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lvl="0" algn="ctr">
              <a:spcBef>
                <a:spcPts val="0"/>
              </a:spcBef>
              <a:buClr>
                <a:schemeClr val="dk1"/>
              </a:buClr>
              <a:buSzPct val="100000"/>
              <a:buNone/>
              <a:defRPr sz="1800">
                <a:solidFill>
                  <a:schemeClr val="dk1"/>
                </a:solidFill>
              </a:defRPr>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30000">
              <a:schemeClr val="lt1"/>
            </a:gs>
            <a:gs pos="100000">
              <a:schemeClr val="lt2"/>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lvl="0">
              <a:spcBef>
                <a:spcPts val="0"/>
              </a:spcBef>
              <a:buClr>
                <a:schemeClr val="dk1"/>
              </a:buClr>
              <a:buSzPct val="100000"/>
              <a:buNone/>
              <a:defRPr sz="3600" b="1">
                <a:solidFill>
                  <a:schemeClr val="dk1"/>
                </a:solidFill>
              </a:defRPr>
            </a:lvl1pPr>
            <a:lvl2pPr lvl="1">
              <a:spcBef>
                <a:spcPts val="0"/>
              </a:spcBef>
              <a:buClr>
                <a:schemeClr val="dk1"/>
              </a:buClr>
              <a:buSzPct val="100000"/>
              <a:buNone/>
              <a:defRPr sz="3600" b="1">
                <a:solidFill>
                  <a:schemeClr val="dk1"/>
                </a:solidFill>
              </a:defRPr>
            </a:lvl2pPr>
            <a:lvl3pPr lvl="2">
              <a:spcBef>
                <a:spcPts val="0"/>
              </a:spcBef>
              <a:buClr>
                <a:schemeClr val="dk1"/>
              </a:buClr>
              <a:buSzPct val="100000"/>
              <a:buNone/>
              <a:defRPr sz="3600" b="1">
                <a:solidFill>
                  <a:schemeClr val="dk1"/>
                </a:solidFill>
              </a:defRPr>
            </a:lvl3pPr>
            <a:lvl4pPr lvl="3">
              <a:spcBef>
                <a:spcPts val="0"/>
              </a:spcBef>
              <a:buClr>
                <a:schemeClr val="dk1"/>
              </a:buClr>
              <a:buSzPct val="100000"/>
              <a:buNone/>
              <a:defRPr sz="3600" b="1">
                <a:solidFill>
                  <a:schemeClr val="dk1"/>
                </a:solidFill>
              </a:defRPr>
            </a:lvl4pPr>
            <a:lvl5pPr lvl="4">
              <a:spcBef>
                <a:spcPts val="0"/>
              </a:spcBef>
              <a:buClr>
                <a:schemeClr val="dk1"/>
              </a:buClr>
              <a:buSzPct val="100000"/>
              <a:buNone/>
              <a:defRPr sz="3600" b="1">
                <a:solidFill>
                  <a:schemeClr val="dk1"/>
                </a:solidFill>
              </a:defRPr>
            </a:lvl5pPr>
            <a:lvl6pPr lvl="5">
              <a:spcBef>
                <a:spcPts val="0"/>
              </a:spcBef>
              <a:buClr>
                <a:schemeClr val="dk1"/>
              </a:buClr>
              <a:buSzPct val="100000"/>
              <a:buNone/>
              <a:defRPr sz="3600" b="1">
                <a:solidFill>
                  <a:schemeClr val="dk1"/>
                </a:solidFill>
              </a:defRPr>
            </a:lvl6pPr>
            <a:lvl7pPr lvl="6">
              <a:spcBef>
                <a:spcPts val="0"/>
              </a:spcBef>
              <a:buClr>
                <a:schemeClr val="dk1"/>
              </a:buClr>
              <a:buSzPct val="100000"/>
              <a:buNone/>
              <a:defRPr sz="3600" b="1">
                <a:solidFill>
                  <a:schemeClr val="dk1"/>
                </a:solidFill>
              </a:defRPr>
            </a:lvl7pPr>
            <a:lvl8pPr lvl="7">
              <a:spcBef>
                <a:spcPts val="0"/>
              </a:spcBef>
              <a:buClr>
                <a:schemeClr val="dk1"/>
              </a:buClr>
              <a:buSzPct val="100000"/>
              <a:buNone/>
              <a:defRPr sz="3600" b="1">
                <a:solidFill>
                  <a:schemeClr val="dk1"/>
                </a:solidFill>
              </a:defRPr>
            </a:lvl8pPr>
            <a:lvl9pPr lvl="8">
              <a:spcBef>
                <a:spcPts val="0"/>
              </a:spcBef>
              <a:buClr>
                <a:schemeClr val="dk1"/>
              </a:buClr>
              <a:buSzPct val="100000"/>
              <a:buNone/>
              <a:defRPr sz="3600" b="1">
                <a:solidFill>
                  <a:schemeClr val="dk1"/>
                </a:solidFill>
              </a:defRPr>
            </a:lvl9pPr>
          </a:lstStyle>
          <a:p>
            <a:endParaRPr/>
          </a:p>
        </p:txBody>
      </p:sp>
      <p:sp>
        <p:nvSpPr>
          <p:cNvPr id="7" name="Shape 7"/>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lvl="0">
              <a:spcBef>
                <a:spcPts val="600"/>
              </a:spcBef>
              <a:buSzPct val="100000"/>
              <a:defRPr sz="3000"/>
            </a:lvl1pPr>
            <a:lvl2pPr lvl="1">
              <a:spcBef>
                <a:spcPts val="480"/>
              </a:spcBef>
              <a:buSzPct val="100000"/>
              <a:defRPr sz="2400"/>
            </a:lvl2pPr>
            <a:lvl3pPr lvl="2">
              <a:spcBef>
                <a:spcPts val="480"/>
              </a:spcBef>
              <a:buSzPct val="100000"/>
              <a:defRPr sz="2400"/>
            </a:lvl3pPr>
            <a:lvl4pPr lvl="3">
              <a:spcBef>
                <a:spcPts val="360"/>
              </a:spcBef>
              <a:buSzPct val="100000"/>
              <a:defRPr sz="1800"/>
            </a:lvl4pPr>
            <a:lvl5pPr lvl="4">
              <a:spcBef>
                <a:spcPts val="360"/>
              </a:spcBef>
              <a:buSzPct val="100000"/>
              <a:defRPr sz="1800"/>
            </a:lvl5pPr>
            <a:lvl6pPr lvl="5">
              <a:spcBef>
                <a:spcPts val="360"/>
              </a:spcBef>
              <a:buSzPct val="100000"/>
              <a:defRPr sz="1800"/>
            </a:lvl6pPr>
            <a:lvl7pPr lvl="6">
              <a:spcBef>
                <a:spcPts val="360"/>
              </a:spcBef>
              <a:buSzPct val="100000"/>
              <a:defRPr sz="1800"/>
            </a:lvl7pPr>
            <a:lvl8pPr lvl="7">
              <a:spcBef>
                <a:spcPts val="360"/>
              </a:spcBef>
              <a:buSzPct val="100000"/>
              <a:defRPr sz="1800"/>
            </a:lvl8pPr>
            <a:lvl9pPr lvl="8">
              <a:spcBef>
                <a:spcPts val="360"/>
              </a:spcBef>
              <a:buSzPct val="100000"/>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feature=player_detailpage&amp;v=Mm-IxK1GrY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3" Type="http://schemas.openxmlformats.org/officeDocument/2006/relationships/hyperlink" Target="http://anthro.palomar.edu/culture/culture_1.ht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hyperlink" Target="http://youtu.be/MYbDJF_gMtw" TargetMode="External"/><Relationship Id="rId7" Type="http://schemas.openxmlformats.org/officeDocument/2006/relationships/hyperlink" Target="http://youtu.be/IVHD9wGlbho"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youtu.be/-XD9ehC6MWo"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hyperlink" Target="https://www.youtube.com/watch?feature=player_detailpage&amp;v=Mm-IxK1GrYE"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prezi.com/zprlee4ning3/?utm_campaign=share&amp;utm_medium=copy&amp;rc=ex0share"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8" Type="http://schemas.openxmlformats.org/officeDocument/2006/relationships/hyperlink" Target="http://notebookingfairy.com/pixiedust/all-purpose/timeline-notebooking-page.pdf" TargetMode="External"/><Relationship Id="rId13" Type="http://schemas.openxmlformats.org/officeDocument/2006/relationships/hyperlink" Target="http://youtu.be/-XD9ehC6MWo" TargetMode="External"/><Relationship Id="rId18" Type="http://schemas.openxmlformats.org/officeDocument/2006/relationships/hyperlink" Target="http://youtu.be/W7UFbxsF3p0" TargetMode="External"/><Relationship Id="rId3" Type="http://schemas.openxmlformats.org/officeDocument/2006/relationships/hyperlink" Target="www.smithsonianmag.com" TargetMode="External"/><Relationship Id="rId7" Type="http://schemas.openxmlformats.org/officeDocument/2006/relationships/hyperlink" Target="http://australianmuseum.net.au/" TargetMode="External"/><Relationship Id="rId12" Type="http://schemas.openxmlformats.org/officeDocument/2006/relationships/hyperlink" Target="http://youtu.be/MYbDJF_gMtw" TargetMode="External"/><Relationship Id="rId17" Type="http://schemas.openxmlformats.org/officeDocument/2006/relationships/hyperlink" Target="http://youtu.be/TUliLKSJ4bQ" TargetMode="External"/><Relationship Id="rId2" Type="http://schemas.openxmlformats.org/officeDocument/2006/relationships/notesSlide" Target="../notesSlides/notesSlide48.xml"/><Relationship Id="rId16" Type="http://schemas.openxmlformats.org/officeDocument/2006/relationships/hyperlink" Target="http://youtu.be/3_MlaeUtkqU" TargetMode="External"/><Relationship Id="rId1" Type="http://schemas.openxmlformats.org/officeDocument/2006/relationships/slideLayout" Target="../slideLayouts/slideLayout2.xml"/><Relationship Id="rId6" Type="http://schemas.openxmlformats.org/officeDocument/2006/relationships/hyperlink" Target="http://www.bradshawfoundation.com" TargetMode="External"/><Relationship Id="rId11" Type="http://schemas.openxmlformats.org/officeDocument/2006/relationships/hyperlink" Target="http://commoncoresuccess.elschools.org/curriculum/grade-8/module-1/unit-1/lesson-6" TargetMode="External"/><Relationship Id="rId5" Type="http://schemas.openxmlformats.org/officeDocument/2006/relationships/hyperlink" Target="https://www.khanacademy.org/" TargetMode="External"/><Relationship Id="rId15" Type="http://schemas.openxmlformats.org/officeDocument/2006/relationships/hyperlink" Target="http://www.besthistorysites.net/index.php/prehistory" TargetMode="External"/><Relationship Id="rId10" Type="http://schemas.openxmlformats.org/officeDocument/2006/relationships/hyperlink" Target="http://humanorigins.si.edu/evidence/human-evolution-timeline-interactive" TargetMode="External"/><Relationship Id="rId4" Type="http://schemas.openxmlformats.org/officeDocument/2006/relationships/hyperlink" Target="http://www.merriam-webster.com" TargetMode="External"/><Relationship Id="rId9" Type="http://schemas.openxmlformats.org/officeDocument/2006/relationships/hyperlink" Target="http://www.mesopotamia.co.uk/writing/story/sto_set.html" TargetMode="External"/><Relationship Id="rId14" Type="http://schemas.openxmlformats.org/officeDocument/2006/relationships/hyperlink" Target="http://youtu.be/PqHNQ9bvCfQ"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hyperlink" Target="https://www.youtube.com/watch?feature=player_detailpage&amp;v=Mm-IxK1GrYE" TargetMode="External"/><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
        <p:cNvGrpSpPr/>
        <p:nvPr/>
      </p:nvGrpSpPr>
      <p:grpSpPr>
        <a:xfrm>
          <a:off x="0" y="0"/>
          <a:ext cx="0" cy="0"/>
          <a:chOff x="0" y="0"/>
          <a:chExt cx="0" cy="0"/>
        </a:xfrm>
      </p:grpSpPr>
      <p:graphicFrame>
        <p:nvGraphicFramePr>
          <p:cNvPr id="27" name="Shape 27"/>
          <p:cNvGraphicFramePr/>
          <p:nvPr/>
        </p:nvGraphicFramePr>
        <p:xfrm>
          <a:off x="699462" y="357275"/>
          <a:ext cx="7745075" cy="4509425"/>
        </p:xfrm>
        <a:graphic>
          <a:graphicData uri="http://schemas.openxmlformats.org/drawingml/2006/table">
            <a:tbl>
              <a:tblPr>
                <a:noFill/>
                <a:tableStyleId>{777A7373-1186-4D03-8AF0-C6B6BC91BEF6}</a:tableStyleId>
              </a:tblPr>
              <a:tblGrid>
                <a:gridCol w="7745075"/>
              </a:tblGrid>
              <a:tr h="4509425">
                <a:tc>
                  <a:txBody>
                    <a:bodyPr/>
                    <a:lstStyle/>
                    <a:p>
                      <a:pPr lvl="0" rtl="0">
                        <a:spcBef>
                          <a:spcPts val="0"/>
                        </a:spcBef>
                        <a:buNone/>
                      </a:pPr>
                      <a:r>
                        <a:rPr lang="en" sz="1800" b="1"/>
                        <a:t>Lesson # 1</a:t>
                      </a:r>
                    </a:p>
                    <a:p>
                      <a:pPr marL="457200" lvl="0" indent="-381000" rtl="0">
                        <a:lnSpc>
                          <a:spcPct val="115000"/>
                        </a:lnSpc>
                        <a:spcBef>
                          <a:spcPts val="0"/>
                        </a:spcBef>
                        <a:buClr>
                          <a:schemeClr val="dk1"/>
                        </a:buClr>
                        <a:buSzPct val="100000"/>
                      </a:pPr>
                      <a:r>
                        <a:rPr lang="en" sz="2400">
                          <a:solidFill>
                            <a:schemeClr val="dk1"/>
                          </a:solidFill>
                        </a:rPr>
                        <a:t>9.1.01: Students will define history and related concepts, cause/effect, time continuity and perspective.</a:t>
                      </a:r>
                    </a:p>
                    <a:p>
                      <a:pPr marL="457200" lvl="0" indent="-381000" rtl="0">
                        <a:lnSpc>
                          <a:spcPct val="115000"/>
                        </a:lnSpc>
                        <a:spcBef>
                          <a:spcPts val="0"/>
                        </a:spcBef>
                        <a:buClr>
                          <a:schemeClr val="dk1"/>
                        </a:buClr>
                        <a:buSzPct val="100000"/>
                      </a:pPr>
                      <a:r>
                        <a:rPr lang="en" sz="2400">
                          <a:solidFill>
                            <a:schemeClr val="dk1"/>
                          </a:solidFill>
                        </a:rPr>
                        <a:t>9.1.03: Students will relate other social studies disciplines such as archeology and anthropology to the study of history.</a:t>
                      </a:r>
                    </a:p>
                    <a:p>
                      <a:pPr marL="457200" lvl="0" indent="-381000" rtl="0">
                        <a:lnSpc>
                          <a:spcPct val="115000"/>
                        </a:lnSpc>
                        <a:spcBef>
                          <a:spcPts val="0"/>
                        </a:spcBef>
                        <a:buClr>
                          <a:schemeClr val="dk1"/>
                        </a:buClr>
                        <a:buSzPct val="100000"/>
                      </a:pPr>
                      <a:r>
                        <a:rPr lang="en" sz="2400">
                          <a:solidFill>
                            <a:schemeClr val="dk1"/>
                          </a:solidFill>
                        </a:rPr>
                        <a:t>9.1.04: Students will be able to define the themes of society, technology, economics, politics, and culture and relate them to the study of history.</a:t>
                      </a:r>
                    </a:p>
                  </a:txBody>
                  <a:tcPr marL="66675" marR="66675" marT="66675" marB="66675">
                    <a:lnL w="9525" cap="flat" cmpd="sng">
                      <a:solidFill>
                        <a:srgbClr val="666666"/>
                      </a:solidFill>
                      <a:prstDash val="solid"/>
                      <a:round/>
                      <a:headEnd type="none" w="med" len="med"/>
                      <a:tailEnd type="none" w="med" len="med"/>
                    </a:lnL>
                    <a:lnR w="9525" cap="flat" cmpd="sng">
                      <a:solidFill>
                        <a:srgbClr val="666666"/>
                      </a:solidFill>
                      <a:prstDash val="solid"/>
                      <a:round/>
                      <a:headEnd type="none" w="med" len="med"/>
                      <a:tailEnd type="none" w="med" len="med"/>
                    </a:lnR>
                    <a:lnT w="9525" cap="flat" cmpd="sng">
                      <a:solidFill>
                        <a:srgbClr val="666666"/>
                      </a:solidFill>
                      <a:prstDash val="solid"/>
                      <a:round/>
                      <a:headEnd type="none" w="med" len="med"/>
                      <a:tailEnd type="none" w="med" len="med"/>
                    </a:lnT>
                    <a:lnB w="9525" cap="flat" cmpd="sng">
                      <a:solidFill>
                        <a:srgbClr val="666666"/>
                      </a:solidFill>
                      <a:prstDash val="solid"/>
                      <a:round/>
                      <a:headEnd type="none" w="med" len="med"/>
                      <a:tailEnd type="none" w="med" len="med"/>
                    </a:lnB>
                    <a:solidFill>
                      <a:srgbClr val="B7B7B7"/>
                    </a:solidFill>
                  </a:tcPr>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4546400" y="0"/>
            <a:ext cx="4053599" cy="5085000"/>
          </a:xfrm>
          <a:prstGeom prst="rect">
            <a:avLst/>
          </a:prstGeom>
        </p:spPr>
        <p:txBody>
          <a:bodyPr lIns="91425" tIns="91425" rIns="91425" bIns="91425" anchor="t" anchorCtr="0">
            <a:noAutofit/>
          </a:bodyPr>
          <a:lstStyle/>
          <a:p>
            <a:pPr lvl="0" algn="ctr" rtl="0">
              <a:spcBef>
                <a:spcPts val="0"/>
              </a:spcBef>
              <a:buNone/>
            </a:pPr>
            <a:r>
              <a:rPr lang="en" sz="3600" b="1"/>
              <a:t>Archaeology:</a:t>
            </a:r>
          </a:p>
          <a:p>
            <a:pPr lvl="0" algn="ctr" rtl="0">
              <a:spcBef>
                <a:spcPts val="0"/>
              </a:spcBef>
              <a:buNone/>
            </a:pPr>
            <a:r>
              <a:rPr lang="en" sz="3600">
                <a:solidFill>
                  <a:schemeClr val="dk1"/>
                </a:solidFill>
              </a:rPr>
              <a:t>The scientific study of </a:t>
            </a:r>
            <a:r>
              <a:rPr lang="en" sz="3600" u="sng">
                <a:solidFill>
                  <a:schemeClr val="dk1"/>
                </a:solidFill>
              </a:rPr>
              <a:t>material remains, artifacts</a:t>
            </a:r>
            <a:r>
              <a:rPr lang="en" sz="3600">
                <a:solidFill>
                  <a:schemeClr val="dk1"/>
                </a:solidFill>
              </a:rPr>
              <a:t> of past human life and activities.</a:t>
            </a:r>
            <a:r>
              <a:rPr lang="en" sz="3600"/>
              <a:t> </a:t>
            </a:r>
          </a:p>
          <a:p>
            <a:pPr lvl="0" algn="ctr">
              <a:spcBef>
                <a:spcPts val="0"/>
              </a:spcBef>
              <a:buNone/>
            </a:pPr>
            <a:endParaRPr sz="2400" b="1"/>
          </a:p>
        </p:txBody>
      </p:sp>
      <p:sp>
        <p:nvSpPr>
          <p:cNvPr id="89" name="Shape 89"/>
          <p:cNvSpPr txBox="1">
            <a:spLocks noGrp="1"/>
          </p:cNvSpPr>
          <p:nvPr>
            <p:ph type="body" idx="2"/>
          </p:nvPr>
        </p:nvSpPr>
        <p:spPr>
          <a:xfrm>
            <a:off x="542300" y="0"/>
            <a:ext cx="4004099" cy="5143499"/>
          </a:xfrm>
          <a:prstGeom prst="rect">
            <a:avLst/>
          </a:prstGeom>
        </p:spPr>
        <p:txBody>
          <a:bodyPr lIns="91425" tIns="91425" rIns="91425" bIns="91425" anchor="t" anchorCtr="0">
            <a:noAutofit/>
          </a:bodyPr>
          <a:lstStyle/>
          <a:p>
            <a:pPr lvl="0" algn="ctr" rtl="0">
              <a:spcBef>
                <a:spcPts val="0"/>
              </a:spcBef>
              <a:buNone/>
            </a:pPr>
            <a:r>
              <a:rPr lang="en" sz="3600" b="1"/>
              <a:t>Anthropology:</a:t>
            </a:r>
          </a:p>
          <a:p>
            <a:pPr lvl="0" algn="ctr" rtl="0">
              <a:spcBef>
                <a:spcPts val="0"/>
              </a:spcBef>
              <a:buClr>
                <a:schemeClr val="dk1"/>
              </a:buClr>
              <a:buSzPct val="30555"/>
              <a:buFont typeface="Arial"/>
              <a:buNone/>
            </a:pPr>
            <a:r>
              <a:rPr lang="en" sz="3600">
                <a:solidFill>
                  <a:schemeClr val="dk1"/>
                </a:solidFill>
              </a:rPr>
              <a:t>The scientific study of human races, origins, societies, and </a:t>
            </a:r>
            <a:r>
              <a:rPr lang="en" sz="3600" u="sng">
                <a:solidFill>
                  <a:schemeClr val="dk1"/>
                </a:solidFill>
              </a:rPr>
              <a:t>cultural practices</a:t>
            </a:r>
            <a:r>
              <a:rPr lang="en" sz="3600">
                <a:solidFill>
                  <a:schemeClr val="dk1"/>
                </a:solidFill>
              </a:rPr>
              <a:t>.</a:t>
            </a:r>
          </a:p>
          <a:p>
            <a:pPr lvl="0" algn="ctr" rtl="0">
              <a:spcBef>
                <a:spcPts val="0"/>
              </a:spcBef>
              <a:buNone/>
            </a:pPr>
            <a:endParaRPr/>
          </a:p>
        </p:txBody>
      </p:sp>
      <p:cxnSp>
        <p:nvCxnSpPr>
          <p:cNvPr id="90" name="Shape 90"/>
          <p:cNvCxnSpPr/>
          <p:nvPr/>
        </p:nvCxnSpPr>
        <p:spPr>
          <a:xfrm>
            <a:off x="4546400" y="2681750"/>
            <a:ext cx="31499" cy="2461799"/>
          </a:xfrm>
          <a:prstGeom prst="straightConnector1">
            <a:avLst/>
          </a:prstGeom>
          <a:noFill/>
          <a:ln w="19050" cap="flat" cmpd="sng">
            <a:solidFill>
              <a:schemeClr val="dk2"/>
            </a:solidFill>
            <a:prstDash val="solid"/>
            <a:round/>
            <a:headEnd type="none" w="lg" len="lg"/>
            <a:tailEnd type="none" w="lg" len="lg"/>
          </a:ln>
        </p:spPr>
      </p:cxnSp>
      <p:pic>
        <p:nvPicPr>
          <p:cNvPr id="91" name="Shape 91"/>
          <p:cNvPicPr preferRelativeResize="0"/>
          <p:nvPr/>
        </p:nvPicPr>
        <p:blipFill>
          <a:blip r:embed="rId3">
            <a:alphaModFix/>
          </a:blip>
          <a:stretch>
            <a:fillRect/>
          </a:stretch>
        </p:blipFill>
        <p:spPr>
          <a:xfrm>
            <a:off x="915125" y="3615175"/>
            <a:ext cx="2932049" cy="1528324"/>
          </a:xfrm>
          <a:prstGeom prst="rect">
            <a:avLst/>
          </a:prstGeom>
          <a:noFill/>
          <a:ln>
            <a:noFill/>
          </a:ln>
        </p:spPr>
      </p:pic>
      <p:pic>
        <p:nvPicPr>
          <p:cNvPr id="92" name="Shape 92"/>
          <p:cNvPicPr preferRelativeResize="0"/>
          <p:nvPr/>
        </p:nvPicPr>
        <p:blipFill>
          <a:blip r:embed="rId4">
            <a:alphaModFix/>
          </a:blip>
          <a:stretch>
            <a:fillRect/>
          </a:stretch>
        </p:blipFill>
        <p:spPr>
          <a:xfrm>
            <a:off x="5370425" y="3615175"/>
            <a:ext cx="2438174" cy="13827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lgn="ctr">
              <a:spcBef>
                <a:spcPts val="0"/>
              </a:spcBef>
              <a:buNone/>
            </a:pPr>
            <a:r>
              <a:rPr lang="en"/>
              <a:t>Anthropology or Archeology?</a:t>
            </a:r>
          </a:p>
        </p:txBody>
      </p:sp>
      <p:pic>
        <p:nvPicPr>
          <p:cNvPr id="98" name="Shape 98"/>
          <p:cNvPicPr preferRelativeResize="0"/>
          <p:nvPr/>
        </p:nvPicPr>
        <p:blipFill>
          <a:blip r:embed="rId3">
            <a:alphaModFix/>
          </a:blip>
          <a:stretch>
            <a:fillRect/>
          </a:stretch>
        </p:blipFill>
        <p:spPr>
          <a:xfrm>
            <a:off x="1823912" y="1063377"/>
            <a:ext cx="5496174" cy="3482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Shape 103"/>
          <p:cNvPicPr preferRelativeResize="0"/>
          <p:nvPr/>
        </p:nvPicPr>
        <p:blipFill>
          <a:blip r:embed="rId3">
            <a:alphaModFix/>
          </a:blip>
          <a:stretch>
            <a:fillRect/>
          </a:stretch>
        </p:blipFill>
        <p:spPr>
          <a:xfrm>
            <a:off x="1989050" y="1063375"/>
            <a:ext cx="5165900" cy="36947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Shape 108" descr="http://queereka.com/files/2012/01/malinowski2.jpg"/>
          <p:cNvPicPr preferRelativeResize="0"/>
          <p:nvPr/>
        </p:nvPicPr>
        <p:blipFill>
          <a:blip r:embed="rId3">
            <a:alphaModFix/>
          </a:blip>
          <a:stretch>
            <a:fillRect/>
          </a:stretch>
        </p:blipFill>
        <p:spPr>
          <a:xfrm>
            <a:off x="1229687" y="512775"/>
            <a:ext cx="6684625" cy="41179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Shape 113" descr="http://forevermore.net/photos/Israel-archeology2.jpg"/>
          <p:cNvPicPr preferRelativeResize="0"/>
          <p:nvPr/>
        </p:nvPicPr>
        <p:blipFill>
          <a:blip r:embed="rId3">
            <a:alphaModFix/>
          </a:blip>
          <a:stretch>
            <a:fillRect/>
          </a:stretch>
        </p:blipFill>
        <p:spPr>
          <a:xfrm>
            <a:off x="1208062" y="410375"/>
            <a:ext cx="6727874" cy="4402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457200" y="0"/>
            <a:ext cx="3994500" cy="5143499"/>
          </a:xfrm>
          <a:prstGeom prst="rect">
            <a:avLst/>
          </a:prstGeom>
        </p:spPr>
        <p:txBody>
          <a:bodyPr lIns="91425" tIns="91425" rIns="91425" bIns="91425" anchor="t" anchorCtr="0">
            <a:noAutofit/>
          </a:bodyPr>
          <a:lstStyle/>
          <a:p>
            <a:pPr lvl="0" rtl="0">
              <a:spcBef>
                <a:spcPts val="0"/>
              </a:spcBef>
              <a:buNone/>
            </a:pPr>
            <a:r>
              <a:rPr lang="en" sz="3600" b="1"/>
              <a:t>Artifacts: </a:t>
            </a:r>
            <a:r>
              <a:rPr lang="en" sz="3600">
                <a:solidFill>
                  <a:schemeClr val="dk1"/>
                </a:solidFill>
              </a:rPr>
              <a:t>The remains of things that were made.</a:t>
            </a:r>
          </a:p>
          <a:p>
            <a:pPr lvl="0" rtl="0">
              <a:spcBef>
                <a:spcPts val="0"/>
              </a:spcBef>
              <a:buNone/>
            </a:pPr>
            <a:endParaRPr sz="3600"/>
          </a:p>
          <a:p>
            <a:pPr lvl="0" rtl="0">
              <a:spcBef>
                <a:spcPts val="0"/>
              </a:spcBef>
              <a:buNone/>
            </a:pPr>
            <a:endParaRPr sz="3600"/>
          </a:p>
          <a:p>
            <a:pPr lvl="0" rtl="0">
              <a:spcBef>
                <a:spcPts val="0"/>
              </a:spcBef>
              <a:buNone/>
            </a:pPr>
            <a:endParaRPr sz="3600"/>
          </a:p>
          <a:p>
            <a:pPr lvl="0">
              <a:spcBef>
                <a:spcPts val="0"/>
              </a:spcBef>
              <a:buNone/>
            </a:pPr>
            <a:endParaRPr sz="3600"/>
          </a:p>
        </p:txBody>
      </p:sp>
      <p:sp>
        <p:nvSpPr>
          <p:cNvPr id="119" name="Shape 119"/>
          <p:cNvSpPr txBox="1">
            <a:spLocks noGrp="1"/>
          </p:cNvSpPr>
          <p:nvPr>
            <p:ph type="body" idx="2"/>
          </p:nvPr>
        </p:nvSpPr>
        <p:spPr>
          <a:xfrm>
            <a:off x="4683350" y="0"/>
            <a:ext cx="3994500" cy="5143499"/>
          </a:xfrm>
          <a:prstGeom prst="rect">
            <a:avLst/>
          </a:prstGeom>
        </p:spPr>
        <p:txBody>
          <a:bodyPr lIns="91425" tIns="91425" rIns="91425" bIns="91425" anchor="t" anchorCtr="0">
            <a:noAutofit/>
          </a:bodyPr>
          <a:lstStyle/>
          <a:p>
            <a:pPr lvl="0" rtl="0">
              <a:spcBef>
                <a:spcPts val="0"/>
              </a:spcBef>
              <a:buNone/>
            </a:pPr>
            <a:r>
              <a:rPr lang="en" sz="3600" b="1"/>
              <a:t>Fossils: </a:t>
            </a:r>
            <a:r>
              <a:rPr lang="en" sz="3600"/>
              <a:t>The remains of living things.</a:t>
            </a:r>
          </a:p>
          <a:p>
            <a:pPr lvl="0" rtl="0">
              <a:spcBef>
                <a:spcPts val="0"/>
              </a:spcBef>
              <a:buNone/>
            </a:pPr>
            <a:endParaRPr sz="3600"/>
          </a:p>
          <a:p>
            <a:pPr lvl="0" rtl="0">
              <a:spcBef>
                <a:spcPts val="0"/>
              </a:spcBef>
              <a:buNone/>
            </a:pPr>
            <a:endParaRPr sz="3600"/>
          </a:p>
          <a:p>
            <a:pPr lvl="0" rtl="0">
              <a:spcBef>
                <a:spcPts val="0"/>
              </a:spcBef>
              <a:buNone/>
            </a:pPr>
            <a:endParaRPr sz="3600" u="sng"/>
          </a:p>
          <a:p>
            <a:pPr lvl="0">
              <a:spcBef>
                <a:spcPts val="0"/>
              </a:spcBef>
              <a:buNone/>
            </a:pPr>
            <a:endParaRPr sz="3600"/>
          </a:p>
        </p:txBody>
      </p:sp>
      <p:pic>
        <p:nvPicPr>
          <p:cNvPr id="120" name="Shape 120"/>
          <p:cNvPicPr preferRelativeResize="0"/>
          <p:nvPr/>
        </p:nvPicPr>
        <p:blipFill>
          <a:blip r:embed="rId3">
            <a:alphaModFix/>
          </a:blip>
          <a:stretch>
            <a:fillRect/>
          </a:stretch>
        </p:blipFill>
        <p:spPr>
          <a:xfrm>
            <a:off x="735025" y="2118225"/>
            <a:ext cx="3438850" cy="2708100"/>
          </a:xfrm>
          <a:prstGeom prst="rect">
            <a:avLst/>
          </a:prstGeom>
          <a:noFill/>
          <a:ln>
            <a:noFill/>
          </a:ln>
        </p:spPr>
      </p:pic>
      <p:pic>
        <p:nvPicPr>
          <p:cNvPr id="121" name="Shape 121"/>
          <p:cNvPicPr preferRelativeResize="0"/>
          <p:nvPr/>
        </p:nvPicPr>
        <p:blipFill>
          <a:blip r:embed="rId4">
            <a:alphaModFix/>
          </a:blip>
          <a:stretch>
            <a:fillRect/>
          </a:stretch>
        </p:blipFill>
        <p:spPr>
          <a:xfrm>
            <a:off x="4738687" y="2307500"/>
            <a:ext cx="3883827" cy="232955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lgn="ctr">
              <a:spcBef>
                <a:spcPts val="0"/>
              </a:spcBef>
              <a:buNone/>
            </a:pPr>
            <a:r>
              <a:rPr lang="en"/>
              <a:t>Artifact Or Fossil?</a:t>
            </a:r>
          </a:p>
        </p:txBody>
      </p:sp>
      <p:pic>
        <p:nvPicPr>
          <p:cNvPr id="127" name="Shape 127"/>
          <p:cNvPicPr preferRelativeResize="0"/>
          <p:nvPr/>
        </p:nvPicPr>
        <p:blipFill>
          <a:blip r:embed="rId3">
            <a:alphaModFix/>
          </a:blip>
          <a:stretch>
            <a:fillRect/>
          </a:stretch>
        </p:blipFill>
        <p:spPr>
          <a:xfrm>
            <a:off x="2648475" y="1063375"/>
            <a:ext cx="3847049" cy="39502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Shape 132"/>
          <p:cNvPicPr preferRelativeResize="0"/>
          <p:nvPr/>
        </p:nvPicPr>
        <p:blipFill>
          <a:blip r:embed="rId3">
            <a:alphaModFix/>
          </a:blip>
          <a:stretch>
            <a:fillRect/>
          </a:stretch>
        </p:blipFill>
        <p:spPr>
          <a:xfrm>
            <a:off x="1690400" y="410550"/>
            <a:ext cx="5763200" cy="4322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Shape 137"/>
          <p:cNvPicPr preferRelativeResize="0"/>
          <p:nvPr/>
        </p:nvPicPr>
        <p:blipFill>
          <a:blip r:embed="rId3">
            <a:alphaModFix/>
          </a:blip>
          <a:stretch>
            <a:fillRect/>
          </a:stretch>
        </p:blipFill>
        <p:spPr>
          <a:xfrm>
            <a:off x="2535100" y="792862"/>
            <a:ext cx="4073799" cy="35577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Shape 142"/>
          <p:cNvPicPr preferRelativeResize="0"/>
          <p:nvPr/>
        </p:nvPicPr>
        <p:blipFill>
          <a:blip r:embed="rId3">
            <a:alphaModFix/>
          </a:blip>
          <a:stretch>
            <a:fillRect/>
          </a:stretch>
        </p:blipFill>
        <p:spPr>
          <a:xfrm>
            <a:off x="2126100" y="737339"/>
            <a:ext cx="4891799" cy="36688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lgn="ctr" rtl="0">
              <a:spcBef>
                <a:spcPts val="0"/>
              </a:spcBef>
              <a:buNone/>
            </a:pPr>
            <a:r>
              <a:rPr lang="en"/>
              <a:t>Understanding Our Past</a:t>
            </a:r>
          </a:p>
          <a:p>
            <a:pPr marL="1828800" lvl="0" indent="0" rtl="0">
              <a:spcBef>
                <a:spcPts val="600"/>
              </a:spcBef>
              <a:buNone/>
            </a:pPr>
            <a:r>
              <a:rPr lang="en" sz="1000" b="0" u="sng">
                <a:solidFill>
                  <a:schemeClr val="folHlink"/>
                </a:solidFill>
                <a:hlinkClick r:id="rId3"/>
              </a:rPr>
              <a:t>https://www.youtube.com/watch?feature=player_detailpage&amp;v=Mm-IxK1GrYE</a:t>
            </a:r>
          </a:p>
        </p:txBody>
      </p:sp>
      <p:sp>
        <p:nvSpPr>
          <p:cNvPr id="33" name="Shape 33"/>
          <p:cNvSpPr txBox="1">
            <a:spLocks noGrp="1"/>
          </p:cNvSpPr>
          <p:nvPr>
            <p:ph type="body" idx="1"/>
          </p:nvPr>
        </p:nvSpPr>
        <p:spPr>
          <a:xfrm>
            <a:off x="0" y="1181650"/>
            <a:ext cx="3994500" cy="1256100"/>
          </a:xfrm>
          <a:prstGeom prst="rect">
            <a:avLst/>
          </a:prstGeom>
        </p:spPr>
        <p:txBody>
          <a:bodyPr lIns="91425" tIns="91425" rIns="91425" bIns="91425" anchor="t" anchorCtr="0">
            <a:noAutofit/>
          </a:bodyPr>
          <a:lstStyle/>
          <a:p>
            <a:pPr lvl="0" algn="ctr" rtl="0">
              <a:spcBef>
                <a:spcPts val="0"/>
              </a:spcBef>
              <a:buNone/>
            </a:pPr>
            <a:r>
              <a:rPr lang="en"/>
              <a:t>   Early Hominids                   </a:t>
            </a:r>
          </a:p>
          <a:p>
            <a:pPr lvl="0" algn="ctr" rtl="0">
              <a:spcBef>
                <a:spcPts val="0"/>
              </a:spcBef>
              <a:buNone/>
            </a:pPr>
            <a:r>
              <a:rPr lang="en"/>
              <a:t>   ~7 Million </a:t>
            </a:r>
            <a:r>
              <a:rPr lang="en" sz="2400"/>
              <a:t>B.C.E</a:t>
            </a:r>
            <a:r>
              <a:rPr lang="en"/>
              <a:t>                            </a:t>
            </a:r>
          </a:p>
        </p:txBody>
      </p:sp>
      <p:pic>
        <p:nvPicPr>
          <p:cNvPr id="34" name="Shape 34"/>
          <p:cNvPicPr preferRelativeResize="0"/>
          <p:nvPr/>
        </p:nvPicPr>
        <p:blipFill>
          <a:blip r:embed="rId4">
            <a:alphaModFix/>
          </a:blip>
          <a:stretch>
            <a:fillRect/>
          </a:stretch>
        </p:blipFill>
        <p:spPr>
          <a:xfrm>
            <a:off x="4106425" y="2389900"/>
            <a:ext cx="4580374" cy="2670749"/>
          </a:xfrm>
          <a:prstGeom prst="rect">
            <a:avLst/>
          </a:prstGeom>
          <a:noFill/>
          <a:ln>
            <a:noFill/>
          </a:ln>
        </p:spPr>
      </p:pic>
      <p:pic>
        <p:nvPicPr>
          <p:cNvPr id="35" name="Shape 35"/>
          <p:cNvPicPr preferRelativeResize="0"/>
          <p:nvPr/>
        </p:nvPicPr>
        <p:blipFill>
          <a:blip r:embed="rId5">
            <a:alphaModFix/>
          </a:blip>
          <a:stretch>
            <a:fillRect/>
          </a:stretch>
        </p:blipFill>
        <p:spPr>
          <a:xfrm>
            <a:off x="0" y="2389900"/>
            <a:ext cx="3907375" cy="2670749"/>
          </a:xfrm>
          <a:prstGeom prst="rect">
            <a:avLst/>
          </a:prstGeom>
          <a:noFill/>
          <a:ln>
            <a:noFill/>
          </a:ln>
        </p:spPr>
      </p:pic>
      <p:sp>
        <p:nvSpPr>
          <p:cNvPr id="36" name="Shape 36"/>
          <p:cNvSpPr txBox="1">
            <a:spLocks noGrp="1"/>
          </p:cNvSpPr>
          <p:nvPr>
            <p:ph type="body" idx="2"/>
          </p:nvPr>
        </p:nvSpPr>
        <p:spPr>
          <a:xfrm>
            <a:off x="3994500" y="1165300"/>
            <a:ext cx="5149500" cy="1224599"/>
          </a:xfrm>
          <a:prstGeom prst="rect">
            <a:avLst/>
          </a:prstGeom>
        </p:spPr>
        <p:txBody>
          <a:bodyPr lIns="91425" tIns="91425" rIns="91425" bIns="91425" anchor="t" anchorCtr="0">
            <a:noAutofit/>
          </a:bodyPr>
          <a:lstStyle/>
          <a:p>
            <a:pPr lvl="0" algn="ctr" rtl="0">
              <a:spcBef>
                <a:spcPts val="0"/>
              </a:spcBef>
              <a:buNone/>
            </a:pPr>
            <a:r>
              <a:rPr lang="en">
                <a:solidFill>
                  <a:schemeClr val="dk1"/>
                </a:solidFill>
              </a:rPr>
              <a:t>Modern Homo sapiens</a:t>
            </a:r>
          </a:p>
          <a:p>
            <a:pPr lvl="0" algn="ctr" rtl="0">
              <a:spcBef>
                <a:spcPts val="0"/>
              </a:spcBef>
              <a:buClr>
                <a:schemeClr val="dk1"/>
              </a:buClr>
              <a:buSzPct val="45833"/>
              <a:buFont typeface="Arial"/>
              <a:buNone/>
            </a:pPr>
            <a:r>
              <a:rPr lang="en">
                <a:solidFill>
                  <a:schemeClr val="dk1"/>
                </a:solidFill>
              </a:rPr>
              <a:t>~3,200 </a:t>
            </a:r>
            <a:r>
              <a:rPr lang="en" sz="2400">
                <a:solidFill>
                  <a:schemeClr val="dk1"/>
                </a:solidFill>
              </a:rPr>
              <a:t>B.C.E</a:t>
            </a:r>
          </a:p>
          <a:p>
            <a:pPr lvl="0" rtl="0">
              <a:spcBef>
                <a:spcPts val="0"/>
              </a:spcBef>
              <a:buClr>
                <a:srgbClr val="000000"/>
              </a:buClr>
              <a:buSzPct val="36666"/>
              <a:buFont typeface="Arial"/>
              <a:buNone/>
            </a:pPr>
            <a:endParaRPr>
              <a:solidFill>
                <a:schemeClr val="dk1"/>
              </a:solidFill>
            </a:endParaRPr>
          </a:p>
        </p:txBody>
      </p:sp>
      <p:sp>
        <p:nvSpPr>
          <p:cNvPr id="37" name="Shape 37"/>
          <p:cNvSpPr/>
          <p:nvPr/>
        </p:nvSpPr>
        <p:spPr>
          <a:xfrm>
            <a:off x="3572175" y="1498037"/>
            <a:ext cx="914400" cy="457200"/>
          </a:xfrm>
          <a:prstGeom prst="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Shape 147"/>
          <p:cNvPicPr preferRelativeResize="0"/>
          <p:nvPr/>
        </p:nvPicPr>
        <p:blipFill>
          <a:blip r:embed="rId3">
            <a:alphaModFix/>
          </a:blip>
          <a:stretch>
            <a:fillRect/>
          </a:stretch>
        </p:blipFill>
        <p:spPr>
          <a:xfrm>
            <a:off x="1405425" y="64875"/>
            <a:ext cx="6333149" cy="50137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Shape 152" descr="http://www.csmonitor.com/var/ezflow_site/storage/images/media/content/2012/0328-lucy-australopithecus-fossil-bone/12134712-1-eng-US/0328-lucy-australopithecus-fossil-bone_full_600.jpg"/>
          <p:cNvPicPr preferRelativeResize="0"/>
          <p:nvPr/>
        </p:nvPicPr>
        <p:blipFill>
          <a:blip r:embed="rId3">
            <a:alphaModFix/>
          </a:blip>
          <a:stretch>
            <a:fillRect/>
          </a:stretch>
        </p:blipFill>
        <p:spPr>
          <a:xfrm>
            <a:off x="1714500" y="666750"/>
            <a:ext cx="5715000" cy="3810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Shape 157"/>
          <p:cNvPicPr preferRelativeResize="0"/>
          <p:nvPr/>
        </p:nvPicPr>
        <p:blipFill>
          <a:blip r:embed="rId3">
            <a:alphaModFix/>
          </a:blip>
          <a:stretch>
            <a:fillRect/>
          </a:stretch>
        </p:blipFill>
        <p:spPr>
          <a:xfrm>
            <a:off x="2090737" y="285750"/>
            <a:ext cx="4962525" cy="4572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Shape 162"/>
          <p:cNvPicPr preferRelativeResize="0"/>
          <p:nvPr/>
        </p:nvPicPr>
        <p:blipFill>
          <a:blip r:embed="rId3">
            <a:alphaModFix/>
          </a:blip>
          <a:stretch>
            <a:fillRect/>
          </a:stretch>
        </p:blipFill>
        <p:spPr>
          <a:xfrm>
            <a:off x="3905475" y="866662"/>
            <a:ext cx="4840775" cy="3410150"/>
          </a:xfrm>
          <a:prstGeom prst="rect">
            <a:avLst/>
          </a:prstGeom>
          <a:noFill/>
          <a:ln>
            <a:noFill/>
          </a:ln>
        </p:spPr>
      </p:pic>
      <p:pic>
        <p:nvPicPr>
          <p:cNvPr id="163" name="Shape 163"/>
          <p:cNvPicPr preferRelativeResize="0"/>
          <p:nvPr/>
        </p:nvPicPr>
        <p:blipFill>
          <a:blip r:embed="rId4">
            <a:alphaModFix/>
          </a:blip>
          <a:stretch>
            <a:fillRect/>
          </a:stretch>
        </p:blipFill>
        <p:spPr>
          <a:xfrm>
            <a:off x="84250" y="40626"/>
            <a:ext cx="3342774" cy="50622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394750" y="557825"/>
            <a:ext cx="8229600" cy="4348799"/>
          </a:xfrm>
          <a:prstGeom prst="rect">
            <a:avLst/>
          </a:prstGeom>
        </p:spPr>
        <p:txBody>
          <a:bodyPr lIns="91425" tIns="91425" rIns="91425" bIns="91425" anchor="t" anchorCtr="0">
            <a:noAutofit/>
          </a:bodyPr>
          <a:lstStyle/>
          <a:p>
            <a:pPr marL="457200" lvl="0" indent="-317500" rtl="0">
              <a:lnSpc>
                <a:spcPct val="200000"/>
              </a:lnSpc>
              <a:spcBef>
                <a:spcPts val="0"/>
              </a:spcBef>
              <a:buClr>
                <a:schemeClr val="dk1"/>
              </a:buClr>
              <a:buSzPct val="100000"/>
              <a:buAutoNum type="arabicPeriod"/>
            </a:pPr>
            <a:r>
              <a:rPr lang="en" sz="1400">
                <a:solidFill>
                  <a:schemeClr val="dk1"/>
                </a:solidFill>
              </a:rPr>
              <a:t>Human culture is learned…How would you explain this in your own words based on our reading?</a:t>
            </a:r>
          </a:p>
          <a:p>
            <a:pPr marL="457200" lvl="0" indent="-317500" rtl="0">
              <a:lnSpc>
                <a:spcPct val="200000"/>
              </a:lnSpc>
              <a:spcBef>
                <a:spcPts val="0"/>
              </a:spcBef>
              <a:buClr>
                <a:schemeClr val="dk1"/>
              </a:buClr>
              <a:buSzPct val="100000"/>
              <a:buAutoNum type="arabicPeriod" startAt="2"/>
            </a:pPr>
            <a:r>
              <a:rPr lang="en" sz="1400">
                <a:solidFill>
                  <a:schemeClr val="dk1"/>
                </a:solidFill>
              </a:rPr>
              <a:t>Languages are cultures. is this statement true or false?  why do you think so?</a:t>
            </a:r>
          </a:p>
          <a:p>
            <a:pPr marL="457200" lvl="0" indent="-317500" rtl="0">
              <a:lnSpc>
                <a:spcPct val="200000"/>
              </a:lnSpc>
              <a:spcBef>
                <a:spcPts val="0"/>
              </a:spcBef>
              <a:buClr>
                <a:schemeClr val="dk1"/>
              </a:buClr>
              <a:buSzPct val="100000"/>
              <a:buAutoNum type="arabicPeriod" startAt="2"/>
            </a:pPr>
            <a:r>
              <a:rPr lang="en" sz="1400">
                <a:solidFill>
                  <a:schemeClr val="dk1"/>
                </a:solidFill>
              </a:rPr>
              <a:t>Do archeologists dig up culture in their excavations? What do these remains represent?</a:t>
            </a:r>
          </a:p>
          <a:p>
            <a:pPr marL="457200" lvl="0" indent="-317500" rtl="0">
              <a:lnSpc>
                <a:spcPct val="200000"/>
              </a:lnSpc>
              <a:spcBef>
                <a:spcPts val="0"/>
              </a:spcBef>
              <a:buClr>
                <a:schemeClr val="dk1"/>
              </a:buClr>
              <a:buSzPct val="100000"/>
              <a:buAutoNum type="arabicPeriod" startAt="2"/>
            </a:pPr>
            <a:r>
              <a:rPr lang="en" sz="1400">
                <a:solidFill>
                  <a:schemeClr val="dk1"/>
                </a:solidFill>
              </a:rPr>
              <a:t>Culture is a powerful human tool for survival.  According to our reading why is this a true statement?</a:t>
            </a:r>
          </a:p>
          <a:p>
            <a:pPr marL="457200" lvl="0" indent="-317500" rtl="0">
              <a:lnSpc>
                <a:spcPct val="200000"/>
              </a:lnSpc>
              <a:spcBef>
                <a:spcPts val="0"/>
              </a:spcBef>
              <a:buClr>
                <a:schemeClr val="dk1"/>
              </a:buClr>
              <a:buSzPct val="100000"/>
              <a:buAutoNum type="arabicPeriod" startAt="2"/>
            </a:pPr>
            <a:r>
              <a:rPr lang="en" sz="1400">
                <a:solidFill>
                  <a:schemeClr val="dk1"/>
                </a:solidFill>
              </a:rPr>
              <a:t>How do cultures differ from societies? In what ways are they connected to each other?</a:t>
            </a:r>
          </a:p>
          <a:p>
            <a:pPr marL="0" lvl="0" indent="-69850" algn="ctr" rtl="0">
              <a:lnSpc>
                <a:spcPct val="200000"/>
              </a:lnSpc>
              <a:spcBef>
                <a:spcPts val="0"/>
              </a:spcBef>
              <a:buClr>
                <a:schemeClr val="dk1"/>
              </a:buClr>
              <a:buSzPct val="78571"/>
              <a:buFont typeface="Arial"/>
              <a:buNone/>
            </a:pPr>
            <a:r>
              <a:rPr lang="en" sz="1400">
                <a:solidFill>
                  <a:schemeClr val="dk1"/>
                </a:solidFill>
              </a:rPr>
              <a:t>Possible vocabulary hangups:</a:t>
            </a:r>
          </a:p>
          <a:p>
            <a:pPr lvl="0" indent="387350" rtl="0">
              <a:lnSpc>
                <a:spcPct val="200000"/>
              </a:lnSpc>
              <a:spcBef>
                <a:spcPts val="0"/>
              </a:spcBef>
              <a:buClr>
                <a:schemeClr val="dk1"/>
              </a:buClr>
              <a:buSzPct val="78571"/>
              <a:buFont typeface="Arial"/>
              <a:buNone/>
            </a:pPr>
            <a:r>
              <a:rPr lang="en" sz="1400">
                <a:solidFill>
                  <a:schemeClr val="dk1"/>
                </a:solidFill>
              </a:rPr>
              <a:t>inextricably		perceptions		subculture		cultural universals</a:t>
            </a:r>
          </a:p>
          <a:p>
            <a:pPr lvl="0" rtl="0">
              <a:lnSpc>
                <a:spcPct val="200000"/>
              </a:lnSpc>
              <a:spcBef>
                <a:spcPts val="0"/>
              </a:spcBef>
              <a:buNone/>
            </a:pPr>
            <a:endParaRPr sz="1200">
              <a:solidFill>
                <a:schemeClr val="dk1"/>
              </a:solidFill>
            </a:endParaRPr>
          </a:p>
          <a:p>
            <a:pPr lvl="0">
              <a:spcBef>
                <a:spcPts val="0"/>
              </a:spcBef>
              <a:buNone/>
            </a:pPr>
            <a:endParaRPr/>
          </a:p>
        </p:txBody>
      </p:sp>
      <p:sp>
        <p:nvSpPr>
          <p:cNvPr id="169" name="Shape 169"/>
          <p:cNvSpPr txBox="1">
            <a:spLocks noGrp="1"/>
          </p:cNvSpPr>
          <p:nvPr>
            <p:ph type="title"/>
          </p:nvPr>
        </p:nvSpPr>
        <p:spPr>
          <a:xfrm>
            <a:off x="501800" y="330075"/>
            <a:ext cx="8229600" cy="606599"/>
          </a:xfrm>
          <a:prstGeom prst="rect">
            <a:avLst/>
          </a:prstGeom>
        </p:spPr>
        <p:txBody>
          <a:bodyPr lIns="91425" tIns="91425" rIns="91425" bIns="91425" anchor="b" anchorCtr="0">
            <a:noAutofit/>
          </a:bodyPr>
          <a:lstStyle/>
          <a:p>
            <a:pPr lvl="0" indent="457200" rtl="0">
              <a:lnSpc>
                <a:spcPct val="200000"/>
              </a:lnSpc>
              <a:spcBef>
                <a:spcPts val="600"/>
              </a:spcBef>
              <a:buNone/>
            </a:pPr>
            <a:endParaRPr/>
          </a:p>
          <a:p>
            <a:pPr lvl="0" indent="457200" rtl="0">
              <a:lnSpc>
                <a:spcPct val="200000"/>
              </a:lnSpc>
              <a:spcBef>
                <a:spcPts val="600"/>
              </a:spcBef>
              <a:buNone/>
            </a:pPr>
            <a:endParaRPr/>
          </a:p>
          <a:p>
            <a:pPr lvl="0" indent="457200" rtl="0">
              <a:lnSpc>
                <a:spcPct val="200000"/>
              </a:lnSpc>
              <a:spcBef>
                <a:spcPts val="600"/>
              </a:spcBef>
              <a:buNone/>
            </a:pPr>
            <a:endParaRPr/>
          </a:p>
          <a:p>
            <a:pPr lvl="0" indent="387350" rtl="0">
              <a:lnSpc>
                <a:spcPct val="200000"/>
              </a:lnSpc>
              <a:spcBef>
                <a:spcPts val="600"/>
              </a:spcBef>
              <a:buClr>
                <a:schemeClr val="dk1"/>
              </a:buClr>
              <a:buSzPct val="91666"/>
              <a:buFont typeface="Arial"/>
              <a:buNone/>
            </a:pPr>
            <a:r>
              <a:rPr lang="en" sz="1200" b="0" u="sng">
                <a:solidFill>
                  <a:srgbClr val="1155CC"/>
                </a:solidFill>
                <a:hlinkClick r:id="rId3"/>
              </a:rPr>
              <a:t>http://anthro.palomar.edu/culture/culture_1.htm</a:t>
            </a:r>
          </a:p>
          <a:p>
            <a:pPr lvl="0" rtl="0">
              <a:spcBef>
                <a:spcPts val="0"/>
              </a:spcBef>
              <a:buNone/>
            </a:pPr>
            <a:endParaRPr sz="1200" b="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3"/>
        <p:cNvGrpSpPr/>
        <p:nvPr/>
      </p:nvGrpSpPr>
      <p:grpSpPr>
        <a:xfrm>
          <a:off x="0" y="0"/>
          <a:ext cx="0" cy="0"/>
          <a:chOff x="0" y="0"/>
          <a:chExt cx="0" cy="0"/>
        </a:xfrm>
      </p:grpSpPr>
      <p:graphicFrame>
        <p:nvGraphicFramePr>
          <p:cNvPr id="174" name="Shape 174"/>
          <p:cNvGraphicFramePr/>
          <p:nvPr/>
        </p:nvGraphicFramePr>
        <p:xfrm>
          <a:off x="721750" y="397400"/>
          <a:ext cx="3000000" cy="3000000"/>
        </p:xfrm>
        <a:graphic>
          <a:graphicData uri="http://schemas.openxmlformats.org/drawingml/2006/table">
            <a:tbl>
              <a:tblPr>
                <a:noFill/>
                <a:tableStyleId>{777A7373-1186-4D03-8AF0-C6B6BC91BEF6}</a:tableStyleId>
              </a:tblPr>
              <a:tblGrid>
                <a:gridCol w="7700500"/>
              </a:tblGrid>
              <a:tr h="4348700">
                <a:tc>
                  <a:txBody>
                    <a:bodyPr/>
                    <a:lstStyle/>
                    <a:p>
                      <a:pPr lvl="0" rtl="0">
                        <a:lnSpc>
                          <a:spcPct val="115000"/>
                        </a:lnSpc>
                        <a:spcBef>
                          <a:spcPts val="0"/>
                        </a:spcBef>
                        <a:buClr>
                          <a:srgbClr val="000000"/>
                        </a:buClr>
                        <a:buNone/>
                      </a:pPr>
                      <a:r>
                        <a:rPr lang="en" sz="2400" b="1">
                          <a:solidFill>
                            <a:schemeClr val="dk1"/>
                          </a:solidFill>
                        </a:rPr>
                        <a:t>Lesson #2</a:t>
                      </a:r>
                    </a:p>
                    <a:p>
                      <a:pPr marL="457200" lvl="0" indent="-381000" rtl="0">
                        <a:lnSpc>
                          <a:spcPct val="115000"/>
                        </a:lnSpc>
                        <a:spcBef>
                          <a:spcPts val="0"/>
                        </a:spcBef>
                        <a:buClr>
                          <a:schemeClr val="dk1"/>
                        </a:buClr>
                        <a:buSzPct val="100000"/>
                      </a:pPr>
                      <a:r>
                        <a:rPr lang="en" sz="2400">
                          <a:solidFill>
                            <a:schemeClr val="dk1"/>
                          </a:solidFill>
                        </a:rPr>
                        <a:t>9.1.05: Students will Trace major themes in the development of the world from its origins to the rise of early civilizations</a:t>
                      </a:r>
                    </a:p>
                    <a:p>
                      <a:pPr marL="457200" lvl="0" indent="-381000" rtl="0">
                        <a:lnSpc>
                          <a:spcPct val="115000"/>
                        </a:lnSpc>
                        <a:spcBef>
                          <a:spcPts val="0"/>
                        </a:spcBef>
                        <a:buClr>
                          <a:schemeClr val="dk1"/>
                        </a:buClr>
                        <a:buSzPct val="100000"/>
                      </a:pPr>
                      <a:r>
                        <a:rPr lang="en" sz="2400">
                          <a:solidFill>
                            <a:schemeClr val="dk1"/>
                          </a:solidFill>
                        </a:rPr>
                        <a:t>9.7.01: Students will assess the degree to which discoveries, innovations, and technologies have accelerated change.</a:t>
                      </a:r>
                    </a:p>
                    <a:p>
                      <a:pPr marL="457200" lvl="0" indent="-381000" rtl="0">
                        <a:lnSpc>
                          <a:spcPct val="115000"/>
                        </a:lnSpc>
                        <a:spcBef>
                          <a:spcPts val="0"/>
                        </a:spcBef>
                        <a:buClr>
                          <a:schemeClr val="dk1"/>
                        </a:buClr>
                        <a:buSzPct val="100000"/>
                      </a:pPr>
                      <a:r>
                        <a:rPr lang="en" sz="2400">
                          <a:solidFill>
                            <a:schemeClr val="dk1"/>
                          </a:solidFill>
                        </a:rPr>
                        <a:t>9.8.03: Students will be able to classify within the broad patterns of history those events that may be viewed as turning points.</a:t>
                      </a:r>
                    </a:p>
                  </a:txBody>
                  <a:tcPr marL="66675" marR="66675" marT="66675" marB="66675">
                    <a:lnL w="9525" cap="flat" cmpd="sng">
                      <a:solidFill>
                        <a:srgbClr val="666666"/>
                      </a:solidFill>
                      <a:prstDash val="solid"/>
                      <a:round/>
                      <a:headEnd type="none" w="med" len="med"/>
                      <a:tailEnd type="none" w="med" len="med"/>
                    </a:lnL>
                    <a:lnR w="9525" cap="flat" cmpd="sng">
                      <a:solidFill>
                        <a:srgbClr val="666666"/>
                      </a:solidFill>
                      <a:prstDash val="solid"/>
                      <a:round/>
                      <a:headEnd type="none" w="med" len="med"/>
                      <a:tailEnd type="none" w="med" len="med"/>
                    </a:lnR>
                    <a:lnT w="9525" cap="flat" cmpd="sng">
                      <a:solidFill>
                        <a:srgbClr val="666666"/>
                      </a:solidFill>
                      <a:prstDash val="solid"/>
                      <a:round/>
                      <a:headEnd type="none" w="med" len="med"/>
                      <a:tailEnd type="none" w="med" len="med"/>
                    </a:lnT>
                    <a:lnB w="9525" cap="flat" cmpd="sng">
                      <a:solidFill>
                        <a:srgbClr val="666666"/>
                      </a:solidFill>
                      <a:prstDash val="solid"/>
                      <a:round/>
                      <a:headEnd type="none" w="med" len="med"/>
                      <a:tailEnd type="none" w="med" len="med"/>
                    </a:lnB>
                    <a:solidFill>
                      <a:srgbClr val="CCCCCC"/>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252300" y="0"/>
            <a:ext cx="8844300" cy="4104599"/>
          </a:xfrm>
          <a:prstGeom prst="rect">
            <a:avLst/>
          </a:prstGeom>
        </p:spPr>
        <p:txBody>
          <a:bodyPr lIns="91425" tIns="91425" rIns="91425" bIns="91425" anchor="b" anchorCtr="0">
            <a:noAutofit/>
          </a:bodyPr>
          <a:lstStyle/>
          <a:p>
            <a:pPr marL="2286000" lvl="0" indent="457200" rtl="0">
              <a:spcBef>
                <a:spcPts val="0"/>
              </a:spcBef>
              <a:buNone/>
            </a:pPr>
            <a:r>
              <a:rPr lang="en" u="sng"/>
              <a:t>Agriculture</a:t>
            </a:r>
          </a:p>
          <a:p>
            <a:pPr lvl="0" rtl="0">
              <a:spcBef>
                <a:spcPts val="0"/>
              </a:spcBef>
              <a:buNone/>
            </a:pPr>
            <a:endParaRPr/>
          </a:p>
          <a:p>
            <a:pPr lvl="0">
              <a:spcBef>
                <a:spcPts val="0"/>
              </a:spcBef>
              <a:buNone/>
            </a:pPr>
            <a:r>
              <a:rPr lang="en"/>
              <a:t>The science or practice of farming, including cultivation of the soil for the growing of crops and the rearing of animals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0" y="0"/>
            <a:ext cx="4451699" cy="4434599"/>
          </a:xfrm>
          <a:prstGeom prst="rect">
            <a:avLst/>
          </a:prstGeom>
        </p:spPr>
        <p:txBody>
          <a:bodyPr lIns="91425" tIns="91425" rIns="91425" bIns="91425" anchor="t" anchorCtr="0">
            <a:noAutofit/>
          </a:bodyPr>
          <a:lstStyle/>
          <a:p>
            <a:pPr lvl="0" indent="457200" rtl="0">
              <a:spcBef>
                <a:spcPts val="0"/>
              </a:spcBef>
              <a:buNone/>
            </a:pPr>
            <a:r>
              <a:rPr lang="en" sz="3600" b="1" u="sng"/>
              <a:t>Nomadic</a:t>
            </a:r>
            <a:r>
              <a:rPr lang="en" sz="3600" b="1"/>
              <a:t> </a:t>
            </a:r>
          </a:p>
          <a:p>
            <a:pPr lvl="0">
              <a:spcBef>
                <a:spcPts val="0"/>
              </a:spcBef>
              <a:buNone/>
            </a:pPr>
            <a:r>
              <a:rPr lang="en" sz="3600" b="1"/>
              <a:t>People without a permanent settlement, making their living by moving from place to place. </a:t>
            </a:r>
          </a:p>
        </p:txBody>
      </p:sp>
      <p:sp>
        <p:nvSpPr>
          <p:cNvPr id="185" name="Shape 185"/>
          <p:cNvSpPr txBox="1">
            <a:spLocks noGrp="1"/>
          </p:cNvSpPr>
          <p:nvPr>
            <p:ph type="body" idx="2"/>
          </p:nvPr>
        </p:nvSpPr>
        <p:spPr>
          <a:xfrm>
            <a:off x="4644975" y="0"/>
            <a:ext cx="4499099" cy="4434599"/>
          </a:xfrm>
          <a:prstGeom prst="rect">
            <a:avLst/>
          </a:prstGeom>
        </p:spPr>
        <p:txBody>
          <a:bodyPr lIns="91425" tIns="91425" rIns="91425" bIns="91425" anchor="t" anchorCtr="0">
            <a:noAutofit/>
          </a:bodyPr>
          <a:lstStyle/>
          <a:p>
            <a:pPr lvl="0" indent="457200" rtl="0">
              <a:spcBef>
                <a:spcPts val="0"/>
              </a:spcBef>
              <a:buNone/>
            </a:pPr>
            <a:r>
              <a:rPr lang="en" sz="3600" b="1" u="sng"/>
              <a:t>Animism</a:t>
            </a:r>
          </a:p>
          <a:p>
            <a:pPr lvl="0" rtl="0">
              <a:spcBef>
                <a:spcPts val="0"/>
              </a:spcBef>
              <a:buNone/>
            </a:pPr>
            <a:r>
              <a:rPr lang="en" sz="3600" b="1"/>
              <a:t>Belief that things in nature have a soul or consciousness.</a:t>
            </a:r>
          </a:p>
          <a:p>
            <a:pPr lvl="0" rtl="0">
              <a:spcBef>
                <a:spcPts val="0"/>
              </a:spcBef>
              <a:buNone/>
            </a:pPr>
            <a:endParaRPr sz="3600" b="1"/>
          </a:p>
          <a:p>
            <a:pPr lvl="0">
              <a:spcBef>
                <a:spcPts val="0"/>
              </a:spcBef>
              <a:buNone/>
            </a:pPr>
            <a:r>
              <a:rPr lang="en" sz="3600" b="1"/>
              <a:t> </a:t>
            </a:r>
          </a:p>
        </p:txBody>
      </p:sp>
      <p:pic>
        <p:nvPicPr>
          <p:cNvPr id="186" name="Shape 186" descr="http://cache2.asset-cache.net/gc/74146377-nomadic-camel-herder-in-mongolia-gettyimages.jpg?v=1&amp;c=IWSAsset&amp;k=2&amp;d=VwuqUgkpEhocOzHlGMoFxJAsXw7CrtUUCiMKEnoZLfk%3D"/>
          <p:cNvPicPr preferRelativeResize="0"/>
          <p:nvPr/>
        </p:nvPicPr>
        <p:blipFill>
          <a:blip r:embed="rId3">
            <a:alphaModFix/>
          </a:blip>
          <a:stretch>
            <a:fillRect/>
          </a:stretch>
        </p:blipFill>
        <p:spPr>
          <a:xfrm>
            <a:off x="1975475" y="3560600"/>
            <a:ext cx="2346099" cy="1582899"/>
          </a:xfrm>
          <a:prstGeom prst="rect">
            <a:avLst/>
          </a:prstGeom>
          <a:noFill/>
          <a:ln>
            <a:noFill/>
          </a:ln>
        </p:spPr>
      </p:pic>
      <p:pic>
        <p:nvPicPr>
          <p:cNvPr id="187" name="Shape 187" descr="http://www.bushfireart.com/images/light_images/2.jpg"/>
          <p:cNvPicPr preferRelativeResize="0"/>
          <p:nvPr/>
        </p:nvPicPr>
        <p:blipFill>
          <a:blip r:embed="rId4">
            <a:alphaModFix/>
          </a:blip>
          <a:stretch>
            <a:fillRect/>
          </a:stretch>
        </p:blipFill>
        <p:spPr>
          <a:xfrm>
            <a:off x="5080475" y="2425000"/>
            <a:ext cx="3628099" cy="2718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480825" y="-73225"/>
            <a:ext cx="3764699" cy="2430300"/>
          </a:xfrm>
          <a:prstGeom prst="rect">
            <a:avLst/>
          </a:prstGeom>
        </p:spPr>
        <p:txBody>
          <a:bodyPr lIns="91425" tIns="91425" rIns="91425" bIns="91425" anchor="t" anchorCtr="0">
            <a:noAutofit/>
          </a:bodyPr>
          <a:lstStyle/>
          <a:p>
            <a:pPr marL="457200" lvl="0" indent="457200" algn="l" rtl="0">
              <a:spcBef>
                <a:spcPts val="0"/>
              </a:spcBef>
              <a:buNone/>
            </a:pPr>
            <a:r>
              <a:rPr lang="en"/>
              <a:t>Paleolithic</a:t>
            </a:r>
          </a:p>
          <a:p>
            <a:pPr lvl="0" algn="ctr" rtl="0">
              <a:spcBef>
                <a:spcPts val="0"/>
              </a:spcBef>
              <a:buNone/>
            </a:pPr>
            <a:r>
              <a:rPr lang="en"/>
              <a:t>“Old Stone Age”</a:t>
            </a:r>
          </a:p>
          <a:p>
            <a:pPr lvl="0" algn="ctr" rtl="0">
              <a:spcBef>
                <a:spcPts val="0"/>
              </a:spcBef>
              <a:buNone/>
            </a:pPr>
            <a:r>
              <a:rPr lang="en" sz="1800"/>
              <a:t>      ~2 Million-10,000</a:t>
            </a:r>
            <a:r>
              <a:rPr lang="en" sz="2400"/>
              <a:t> </a:t>
            </a:r>
            <a:r>
              <a:rPr lang="en" sz="1800"/>
              <a:t>B.C.E.         </a:t>
            </a:r>
          </a:p>
          <a:p>
            <a:pPr lvl="0" algn="ctr" rtl="0">
              <a:spcBef>
                <a:spcPts val="0"/>
              </a:spcBef>
              <a:buNone/>
            </a:pPr>
            <a:r>
              <a:rPr lang="en" sz="1800"/>
              <a:t>~Hominids use tools</a:t>
            </a:r>
          </a:p>
          <a:p>
            <a:pPr lvl="0" algn="l" rtl="0">
              <a:spcBef>
                <a:spcPts val="0"/>
              </a:spcBef>
              <a:buNone/>
            </a:pPr>
            <a:r>
              <a:rPr lang="en" sz="1000"/>
              <a:t>#1 </a:t>
            </a:r>
            <a:r>
              <a:rPr lang="en" sz="900" u="sng">
                <a:solidFill>
                  <a:schemeClr val="hlink"/>
                </a:solidFill>
                <a:hlinkClick r:id="rId3"/>
              </a:rPr>
              <a:t>http://youtu.be/MYbDJF_gMtw</a:t>
            </a:r>
          </a:p>
          <a:p>
            <a:pPr marL="0" lvl="0" indent="-69850" rtl="0">
              <a:spcBef>
                <a:spcPts val="0"/>
              </a:spcBef>
              <a:buClr>
                <a:schemeClr val="dk1"/>
              </a:buClr>
              <a:buSzPct val="122222"/>
              <a:buFont typeface="Arial"/>
              <a:buNone/>
            </a:pPr>
            <a:r>
              <a:rPr lang="en" sz="900"/>
              <a:t>#2 </a:t>
            </a:r>
            <a:r>
              <a:rPr lang="en" sz="900" u="sng">
                <a:solidFill>
                  <a:schemeClr val="hlink"/>
                </a:solidFill>
                <a:hlinkClick r:id="rId4"/>
              </a:rPr>
              <a:t>http://youtu.be/-XD9ehC6MWo</a:t>
            </a:r>
          </a:p>
          <a:p>
            <a:pPr lvl="0" rtl="0">
              <a:spcBef>
                <a:spcPts val="0"/>
              </a:spcBef>
              <a:buClr>
                <a:schemeClr val="dk1"/>
              </a:buClr>
              <a:buSzPct val="78571"/>
              <a:buFont typeface="Arial"/>
              <a:buNone/>
            </a:pPr>
            <a:endParaRPr sz="1400">
              <a:solidFill>
                <a:schemeClr val="dk1"/>
              </a:solidFill>
            </a:endParaRPr>
          </a:p>
          <a:p>
            <a:pPr lvl="0" algn="ctr" rtl="0">
              <a:spcBef>
                <a:spcPts val="0"/>
              </a:spcBef>
              <a:buNone/>
            </a:pPr>
            <a:endParaRPr sz="900"/>
          </a:p>
          <a:p>
            <a:pPr lvl="0" algn="ctr" rtl="0">
              <a:spcBef>
                <a:spcPts val="0"/>
              </a:spcBef>
              <a:buNone/>
            </a:pPr>
            <a:r>
              <a:rPr lang="en" sz="900"/>
              <a:t> </a:t>
            </a:r>
            <a:r>
              <a:rPr lang="en" sz="1800"/>
              <a:t>  </a:t>
            </a:r>
          </a:p>
          <a:p>
            <a:pPr lvl="0" algn="ctr" rtl="0">
              <a:spcBef>
                <a:spcPts val="0"/>
              </a:spcBef>
              <a:buNone/>
            </a:pPr>
            <a:endParaRPr sz="1800"/>
          </a:p>
        </p:txBody>
      </p:sp>
      <p:pic>
        <p:nvPicPr>
          <p:cNvPr id="193" name="Shape 193"/>
          <p:cNvPicPr preferRelativeResize="0"/>
          <p:nvPr/>
        </p:nvPicPr>
        <p:blipFill>
          <a:blip r:embed="rId5">
            <a:alphaModFix/>
          </a:blip>
          <a:stretch>
            <a:fillRect/>
          </a:stretch>
        </p:blipFill>
        <p:spPr>
          <a:xfrm>
            <a:off x="457200" y="2357075"/>
            <a:ext cx="3811950" cy="2660724"/>
          </a:xfrm>
          <a:prstGeom prst="rect">
            <a:avLst/>
          </a:prstGeom>
          <a:noFill/>
          <a:ln>
            <a:noFill/>
          </a:ln>
        </p:spPr>
      </p:pic>
      <p:pic>
        <p:nvPicPr>
          <p:cNvPr id="194" name="Shape 194"/>
          <p:cNvPicPr preferRelativeResize="0"/>
          <p:nvPr/>
        </p:nvPicPr>
        <p:blipFill>
          <a:blip r:embed="rId6">
            <a:alphaModFix/>
          </a:blip>
          <a:stretch>
            <a:fillRect/>
          </a:stretch>
        </p:blipFill>
        <p:spPr>
          <a:xfrm>
            <a:off x="4874850" y="2357075"/>
            <a:ext cx="3811950" cy="2660724"/>
          </a:xfrm>
          <a:prstGeom prst="rect">
            <a:avLst/>
          </a:prstGeom>
          <a:noFill/>
          <a:ln>
            <a:noFill/>
          </a:ln>
        </p:spPr>
      </p:pic>
      <p:sp>
        <p:nvSpPr>
          <p:cNvPr id="195" name="Shape 195"/>
          <p:cNvSpPr/>
          <p:nvPr/>
        </p:nvSpPr>
        <p:spPr>
          <a:xfrm>
            <a:off x="4204500" y="1209525"/>
            <a:ext cx="735000" cy="457200"/>
          </a:xfrm>
          <a:prstGeom prst="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6" name="Shape 196"/>
          <p:cNvSpPr txBox="1">
            <a:spLocks noGrp="1"/>
          </p:cNvSpPr>
          <p:nvPr>
            <p:ph type="body" idx="2"/>
          </p:nvPr>
        </p:nvSpPr>
        <p:spPr>
          <a:xfrm>
            <a:off x="4748475" y="0"/>
            <a:ext cx="4064700" cy="2430300"/>
          </a:xfrm>
          <a:prstGeom prst="rect">
            <a:avLst/>
          </a:prstGeom>
        </p:spPr>
        <p:txBody>
          <a:bodyPr lIns="91425" tIns="91425" rIns="91425" bIns="91425" anchor="t" anchorCtr="0">
            <a:noAutofit/>
          </a:bodyPr>
          <a:lstStyle/>
          <a:p>
            <a:pPr lvl="0" algn="ctr" rtl="0">
              <a:spcBef>
                <a:spcPts val="0"/>
              </a:spcBef>
              <a:buNone/>
            </a:pPr>
            <a:r>
              <a:rPr lang="en"/>
              <a:t>Neolithic</a:t>
            </a:r>
          </a:p>
          <a:p>
            <a:pPr lvl="0" algn="ctr" rtl="0">
              <a:spcBef>
                <a:spcPts val="0"/>
              </a:spcBef>
              <a:buNone/>
            </a:pPr>
            <a:r>
              <a:rPr lang="en"/>
              <a:t>“New Stone Age”</a:t>
            </a:r>
          </a:p>
          <a:p>
            <a:pPr lvl="0" algn="l" rtl="0">
              <a:spcBef>
                <a:spcPts val="0"/>
              </a:spcBef>
              <a:buNone/>
            </a:pPr>
            <a:r>
              <a:rPr lang="en" sz="1800"/>
              <a:t>                ~10,000-3,200</a:t>
            </a:r>
            <a:r>
              <a:rPr lang="en" sz="2400"/>
              <a:t> </a:t>
            </a:r>
            <a:r>
              <a:rPr lang="en" sz="1800"/>
              <a:t>B.C.E.                 </a:t>
            </a:r>
          </a:p>
          <a:p>
            <a:pPr lvl="0" algn="ctr" rtl="0">
              <a:spcBef>
                <a:spcPts val="0"/>
              </a:spcBef>
              <a:buNone/>
            </a:pPr>
            <a:r>
              <a:rPr lang="en" sz="1800"/>
              <a:t>~The first farmers </a:t>
            </a:r>
          </a:p>
          <a:p>
            <a:pPr lvl="0" algn="ctr" rtl="0">
              <a:spcBef>
                <a:spcPts val="0"/>
              </a:spcBef>
              <a:buNone/>
            </a:pPr>
            <a:r>
              <a:rPr lang="en" sz="1000" u="sng">
                <a:solidFill>
                  <a:schemeClr val="hlink"/>
                </a:solidFill>
                <a:hlinkClick r:id="rId7"/>
              </a:rPr>
              <a:t>http://youtu.be/IVHD9wGlbho</a:t>
            </a:r>
          </a:p>
          <a:p>
            <a:pPr lvl="0" algn="ctr" rtl="0">
              <a:spcBef>
                <a:spcPts val="0"/>
              </a:spcBef>
              <a:buNone/>
            </a:pPr>
            <a:endParaRPr sz="1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 u="sng"/>
              <a:t>Paleolithic “Old Stone Age” </a:t>
            </a:r>
            <a:r>
              <a:rPr lang="en" sz="2400" u="sng"/>
              <a:t>(continued)</a:t>
            </a:r>
          </a:p>
        </p:txBody>
      </p:sp>
      <p:sp>
        <p:nvSpPr>
          <p:cNvPr id="202" name="Shape 20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228600" rtl="0">
              <a:spcBef>
                <a:spcPts val="0"/>
              </a:spcBef>
              <a:buClr>
                <a:schemeClr val="dk1"/>
              </a:buClr>
              <a:buChar char="●"/>
            </a:pPr>
            <a:r>
              <a:rPr lang="en">
                <a:solidFill>
                  <a:schemeClr val="dk1"/>
                </a:solidFill>
              </a:rPr>
              <a:t>Burial of the dead</a:t>
            </a:r>
          </a:p>
          <a:p>
            <a:pPr lvl="0" rtl="0">
              <a:spcBef>
                <a:spcPts val="0"/>
              </a:spcBef>
              <a:buNone/>
            </a:pPr>
            <a:endParaRPr>
              <a:solidFill>
                <a:schemeClr val="dk1"/>
              </a:solidFill>
            </a:endParaRPr>
          </a:p>
          <a:p>
            <a:pPr marL="457200" lvl="0" indent="-228600" rtl="0">
              <a:spcBef>
                <a:spcPts val="0"/>
              </a:spcBef>
              <a:buClr>
                <a:schemeClr val="dk1"/>
              </a:buClr>
              <a:buChar char="●"/>
            </a:pPr>
            <a:r>
              <a:rPr lang="en">
                <a:solidFill>
                  <a:schemeClr val="dk1"/>
                </a:solidFill>
              </a:rPr>
              <a:t>Belief in a spiritual world</a:t>
            </a:r>
          </a:p>
          <a:p>
            <a:pPr lvl="0" rtl="0">
              <a:spcBef>
                <a:spcPts val="0"/>
              </a:spcBef>
              <a:buNone/>
            </a:pPr>
            <a:endParaRPr>
              <a:solidFill>
                <a:schemeClr val="dk1"/>
              </a:solidFill>
            </a:endParaRPr>
          </a:p>
          <a:p>
            <a:pPr marL="457200" lvl="0" indent="-228600" rtl="0">
              <a:spcBef>
                <a:spcPts val="0"/>
              </a:spcBef>
              <a:buClr>
                <a:schemeClr val="dk1"/>
              </a:buClr>
              <a:buChar char="●"/>
            </a:pPr>
            <a:r>
              <a:rPr lang="en">
                <a:solidFill>
                  <a:schemeClr val="dk1"/>
                </a:solidFill>
              </a:rPr>
              <a:t>Ability to travel over water in boats</a:t>
            </a:r>
          </a:p>
          <a:p>
            <a:pPr lvl="0">
              <a:spcBef>
                <a:spcPts val="0"/>
              </a:spcBef>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457200" y="857400"/>
            <a:ext cx="8229600" cy="4286099"/>
          </a:xfrm>
          <a:prstGeom prst="rect">
            <a:avLst/>
          </a:prstGeom>
        </p:spPr>
        <p:txBody>
          <a:bodyPr lIns="91425" tIns="91425" rIns="91425" bIns="91425" anchor="t" anchorCtr="0">
            <a:noAutofit/>
          </a:bodyPr>
          <a:lstStyle/>
          <a:p>
            <a:pPr lvl="0" indent="457200" algn="ctr" rtl="0">
              <a:spcBef>
                <a:spcPts val="0"/>
              </a:spcBef>
              <a:buNone/>
            </a:pPr>
            <a:r>
              <a:rPr lang="en" sz="3600"/>
              <a:t>What is the author telling us? </a:t>
            </a:r>
          </a:p>
          <a:p>
            <a:pPr lvl="0" indent="457200" algn="l" rtl="0">
              <a:spcBef>
                <a:spcPts val="0"/>
              </a:spcBef>
              <a:buNone/>
            </a:pPr>
            <a:endParaRPr sz="3600"/>
          </a:p>
          <a:p>
            <a:pPr lvl="0" indent="457200" algn="l" rtl="0">
              <a:spcBef>
                <a:spcPts val="0"/>
              </a:spcBef>
              <a:buNone/>
            </a:pPr>
            <a:endParaRPr/>
          </a:p>
          <a:p>
            <a:pPr lvl="0" indent="457200" algn="ctr" rtl="0">
              <a:spcBef>
                <a:spcPts val="0"/>
              </a:spcBef>
              <a:buNone/>
            </a:pPr>
            <a:endParaRPr/>
          </a:p>
          <a:p>
            <a:pPr marL="0" lvl="0" indent="457200" algn="ctr" rtl="0">
              <a:spcBef>
                <a:spcPts val="0"/>
              </a:spcBef>
              <a:buNone/>
            </a:pPr>
            <a:endParaRPr/>
          </a:p>
          <a:p>
            <a:pPr marL="0" lvl="0" indent="457200" algn="l" rtl="0">
              <a:spcBef>
                <a:spcPts val="0"/>
              </a:spcBef>
              <a:buNone/>
            </a:pPr>
            <a:endParaRPr/>
          </a:p>
        </p:txBody>
      </p:sp>
      <p:sp>
        <p:nvSpPr>
          <p:cNvPr id="43" name="Shape 43"/>
          <p:cNvSpPr txBox="1">
            <a:spLocks noGrp="1"/>
          </p:cNvSpPr>
          <p:nvPr>
            <p:ph type="title"/>
          </p:nvPr>
        </p:nvSpPr>
        <p:spPr>
          <a:xfrm>
            <a:off x="457200" y="3"/>
            <a:ext cx="8229600" cy="857400"/>
          </a:xfrm>
          <a:prstGeom prst="rect">
            <a:avLst/>
          </a:prstGeom>
        </p:spPr>
        <p:txBody>
          <a:bodyPr lIns="91425" tIns="91425" rIns="91425" bIns="91425" anchor="b" anchorCtr="0">
            <a:noAutofit/>
          </a:bodyPr>
          <a:lstStyle/>
          <a:p>
            <a:pPr lvl="0" algn="ctr">
              <a:spcBef>
                <a:spcPts val="0"/>
              </a:spcBef>
              <a:buNone/>
            </a:pPr>
            <a:r>
              <a:rPr lang="en"/>
              <a:t>Writing to learn</a:t>
            </a:r>
          </a:p>
        </p:txBody>
      </p:sp>
      <p:pic>
        <p:nvPicPr>
          <p:cNvPr id="44" name="Shape 44"/>
          <p:cNvPicPr preferRelativeResize="0"/>
          <p:nvPr/>
        </p:nvPicPr>
        <p:blipFill>
          <a:blip r:embed="rId3">
            <a:alphaModFix/>
          </a:blip>
          <a:stretch>
            <a:fillRect/>
          </a:stretch>
        </p:blipFill>
        <p:spPr>
          <a:xfrm>
            <a:off x="2347675" y="2035350"/>
            <a:ext cx="4448650" cy="157254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 u="sng"/>
              <a:t>Paleolithic “Old Stone Age”</a:t>
            </a:r>
          </a:p>
        </p:txBody>
      </p:sp>
      <p:sp>
        <p:nvSpPr>
          <p:cNvPr id="208" name="Shape 208"/>
          <p:cNvSpPr txBox="1">
            <a:spLocks noGrp="1"/>
          </p:cNvSpPr>
          <p:nvPr>
            <p:ph type="body" idx="1"/>
          </p:nvPr>
        </p:nvSpPr>
        <p:spPr>
          <a:xfrm>
            <a:off x="457200" y="1200150"/>
            <a:ext cx="8045099" cy="3725699"/>
          </a:xfrm>
          <a:prstGeom prst="rect">
            <a:avLst/>
          </a:prstGeom>
        </p:spPr>
        <p:txBody>
          <a:bodyPr lIns="91425" tIns="91425" rIns="91425" bIns="91425" anchor="t" anchorCtr="0">
            <a:noAutofit/>
          </a:bodyPr>
          <a:lstStyle/>
          <a:p>
            <a:pPr marL="457200" lvl="0" indent="-228600" rtl="0">
              <a:spcBef>
                <a:spcPts val="0"/>
              </a:spcBef>
              <a:buChar char="●"/>
            </a:pPr>
            <a:r>
              <a:rPr lang="en"/>
              <a:t>Creation of stone, bone, and wood tools and weapons</a:t>
            </a:r>
          </a:p>
          <a:p>
            <a:pPr lvl="0" rtl="0">
              <a:spcBef>
                <a:spcPts val="0"/>
              </a:spcBef>
              <a:buNone/>
            </a:pPr>
            <a:endParaRPr/>
          </a:p>
          <a:p>
            <a:pPr marL="457200" lvl="0" indent="-228600" rtl="0">
              <a:spcBef>
                <a:spcPts val="0"/>
              </a:spcBef>
              <a:buChar char="●"/>
            </a:pPr>
            <a:r>
              <a:rPr lang="en"/>
              <a:t>Use of fire</a:t>
            </a:r>
          </a:p>
          <a:p>
            <a:pPr lvl="0" rtl="0">
              <a:spcBef>
                <a:spcPts val="0"/>
              </a:spcBef>
              <a:buNone/>
            </a:pPr>
            <a:endParaRPr/>
          </a:p>
          <a:p>
            <a:pPr marL="457200" lvl="0" indent="-228600" rtl="0">
              <a:spcBef>
                <a:spcPts val="0"/>
              </a:spcBef>
              <a:buChar char="●"/>
            </a:pPr>
            <a:r>
              <a:rPr lang="en"/>
              <a:t>Spoken language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 u="sng"/>
              <a:t>Neolithic “New Stone Age”</a:t>
            </a:r>
          </a:p>
        </p:txBody>
      </p:sp>
      <p:sp>
        <p:nvSpPr>
          <p:cNvPr id="214" name="Shape 21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228600" rtl="0">
              <a:spcBef>
                <a:spcPts val="0"/>
              </a:spcBef>
              <a:buChar char="●"/>
            </a:pPr>
            <a:r>
              <a:rPr lang="en"/>
              <a:t>Farming and domestication of plants and animals</a:t>
            </a:r>
          </a:p>
          <a:p>
            <a:pPr lvl="0" rtl="0">
              <a:spcBef>
                <a:spcPts val="0"/>
              </a:spcBef>
              <a:buNone/>
            </a:pPr>
            <a:endParaRPr/>
          </a:p>
          <a:p>
            <a:pPr marL="457200" lvl="0" indent="-228600" rtl="0">
              <a:spcBef>
                <a:spcPts val="0"/>
              </a:spcBef>
              <a:buChar char="●"/>
            </a:pPr>
            <a:r>
              <a:rPr lang="en"/>
              <a:t>Settling of permanent villages</a:t>
            </a:r>
          </a:p>
          <a:p>
            <a:pPr lvl="0" rtl="0">
              <a:spcBef>
                <a:spcPts val="0"/>
              </a:spcBef>
              <a:buNone/>
            </a:pPr>
            <a:endParaRPr/>
          </a:p>
          <a:p>
            <a:pPr marL="457200" lvl="0" indent="-228600" rtl="0">
              <a:spcBef>
                <a:spcPts val="0"/>
              </a:spcBef>
              <a:buChar char="●"/>
            </a:pPr>
            <a:r>
              <a:rPr lang="en"/>
              <a:t>Dominance of family, economic, and political life by men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endParaRPr/>
          </a:p>
          <a:p>
            <a:pPr lvl="0" rtl="0">
              <a:spcBef>
                <a:spcPts val="0"/>
              </a:spcBef>
              <a:buNone/>
            </a:pPr>
            <a:endParaRPr/>
          </a:p>
          <a:p>
            <a:pPr lvl="0">
              <a:spcBef>
                <a:spcPts val="0"/>
              </a:spcBef>
              <a:buNone/>
            </a:pPr>
            <a:r>
              <a:rPr lang="en" u="sng"/>
              <a:t>Neolithic “New Stone Age” </a:t>
            </a:r>
            <a:r>
              <a:rPr lang="en" sz="2400" u="sng"/>
              <a:t>(Continued)</a:t>
            </a:r>
          </a:p>
        </p:txBody>
      </p:sp>
      <p:sp>
        <p:nvSpPr>
          <p:cNvPr id="220" name="Shape 220"/>
          <p:cNvSpPr txBox="1">
            <a:spLocks noGrp="1"/>
          </p:cNvSpPr>
          <p:nvPr>
            <p:ph type="body" idx="1"/>
          </p:nvPr>
        </p:nvSpPr>
        <p:spPr>
          <a:xfrm>
            <a:off x="457200" y="1200150"/>
            <a:ext cx="8229600" cy="3863100"/>
          </a:xfrm>
          <a:prstGeom prst="rect">
            <a:avLst/>
          </a:prstGeom>
        </p:spPr>
        <p:txBody>
          <a:bodyPr lIns="91425" tIns="91425" rIns="91425" bIns="91425" anchor="t" anchorCtr="0">
            <a:noAutofit/>
          </a:bodyPr>
          <a:lstStyle/>
          <a:p>
            <a:pPr marL="457200" lvl="0" indent="-228600" rtl="0">
              <a:spcBef>
                <a:spcPts val="0"/>
              </a:spcBef>
              <a:buChar char="●"/>
            </a:pPr>
            <a:r>
              <a:rPr lang="en"/>
              <a:t>Gaining of prestige by warriors</a:t>
            </a:r>
          </a:p>
          <a:p>
            <a:pPr lvl="0" rtl="0">
              <a:spcBef>
                <a:spcPts val="0"/>
              </a:spcBef>
              <a:buNone/>
            </a:pPr>
            <a:endParaRPr/>
          </a:p>
          <a:p>
            <a:pPr marL="457200" lvl="0" indent="-228600" rtl="0">
              <a:spcBef>
                <a:spcPts val="0"/>
              </a:spcBef>
              <a:buChar char="●"/>
            </a:pPr>
            <a:r>
              <a:rPr lang="en"/>
              <a:t>Appearance of differences in wealth</a:t>
            </a:r>
          </a:p>
          <a:p>
            <a:pPr lvl="0" rtl="0">
              <a:spcBef>
                <a:spcPts val="0"/>
              </a:spcBef>
              <a:buNone/>
            </a:pPr>
            <a:endParaRPr/>
          </a:p>
          <a:p>
            <a:pPr marL="457200" lvl="0" indent="-228600" rtl="0">
              <a:spcBef>
                <a:spcPts val="0"/>
              </a:spcBef>
              <a:buChar char="●"/>
            </a:pPr>
            <a:r>
              <a:rPr lang="en"/>
              <a:t>Creation of first calendars</a:t>
            </a:r>
          </a:p>
          <a:p>
            <a:pPr lvl="0" rtl="0">
              <a:spcBef>
                <a:spcPts val="0"/>
              </a:spcBef>
              <a:buNone/>
            </a:pPr>
            <a:endParaRPr/>
          </a:p>
          <a:p>
            <a:pPr marL="457200" lvl="0" indent="-228600" rtl="0">
              <a:spcBef>
                <a:spcPts val="0"/>
              </a:spcBef>
              <a:buChar char="●"/>
            </a:pPr>
            <a:r>
              <a:rPr lang="en">
                <a:solidFill>
                  <a:schemeClr val="dk1"/>
                </a:solidFill>
              </a:rPr>
              <a:t>More elaborate tools and technologies</a:t>
            </a:r>
          </a:p>
          <a:p>
            <a:pPr lvl="0">
              <a:spcBef>
                <a:spcPts val="0"/>
              </a:spcBef>
              <a:buNone/>
            </a:pPr>
            <a:r>
              <a:rPr lang="en"/>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marL="2743200" lvl="0" indent="457200">
              <a:spcBef>
                <a:spcPts val="0"/>
              </a:spcBef>
              <a:buNone/>
            </a:pPr>
            <a:r>
              <a:rPr lang="en"/>
              <a:t>Tools</a:t>
            </a:r>
          </a:p>
        </p:txBody>
      </p:sp>
      <p:pic>
        <p:nvPicPr>
          <p:cNvPr id="226" name="Shape 226" descr="http://www.bible-archaeology.info/flint_sickles.jpg"/>
          <p:cNvPicPr preferRelativeResize="0"/>
          <p:nvPr/>
        </p:nvPicPr>
        <p:blipFill>
          <a:blip r:embed="rId3">
            <a:alphaModFix/>
          </a:blip>
          <a:stretch>
            <a:fillRect/>
          </a:stretch>
        </p:blipFill>
        <p:spPr>
          <a:xfrm>
            <a:off x="2314575" y="1063375"/>
            <a:ext cx="4514850" cy="32385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Shape 231" descr="http://apworldhistory2012-2013.weebly.com/uploads/9/9/9/6/9996001/4075314_orig.gif"/>
          <p:cNvPicPr preferRelativeResize="0"/>
          <p:nvPr/>
        </p:nvPicPr>
        <p:blipFill>
          <a:blip r:embed="rId3">
            <a:alphaModFix/>
          </a:blip>
          <a:stretch>
            <a:fillRect/>
          </a:stretch>
        </p:blipFill>
        <p:spPr>
          <a:xfrm>
            <a:off x="452675" y="374775"/>
            <a:ext cx="8238650" cy="439394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Shape 236" descr="http://world-history.nmhblogs.org/files/2012/09/Map-Fertile-Crescent-11011.jpg"/>
          <p:cNvPicPr preferRelativeResize="0"/>
          <p:nvPr/>
        </p:nvPicPr>
        <p:blipFill>
          <a:blip r:embed="rId3">
            <a:alphaModFix/>
          </a:blip>
          <a:stretch>
            <a:fillRect/>
          </a:stretch>
        </p:blipFill>
        <p:spPr>
          <a:xfrm>
            <a:off x="1825225" y="0"/>
            <a:ext cx="4781374" cy="50403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457200" y="3214601"/>
            <a:ext cx="8229600" cy="1815000"/>
          </a:xfrm>
          <a:prstGeom prst="rect">
            <a:avLst/>
          </a:prstGeom>
        </p:spPr>
        <p:txBody>
          <a:bodyPr lIns="91425" tIns="91425" rIns="91425" bIns="91425" anchor="t" anchorCtr="0">
            <a:noAutofit/>
          </a:bodyPr>
          <a:lstStyle/>
          <a:p>
            <a:pPr lvl="0" rtl="0">
              <a:spcBef>
                <a:spcPts val="0"/>
              </a:spcBef>
              <a:buNone/>
            </a:pPr>
            <a:r>
              <a:rPr lang="en" sz="2400" b="1"/>
              <a:t>Sahelanthropus~6-7 Million Years ago </a:t>
            </a:r>
          </a:p>
          <a:p>
            <a:pPr lvl="0">
              <a:spcBef>
                <a:spcPts val="0"/>
              </a:spcBef>
              <a:buNone/>
            </a:pPr>
            <a:r>
              <a:rPr lang="en" sz="2400"/>
              <a:t>The name “Sahel” refers to the area of Africa where the fossils were found, while “anthropus” is based on a greek word meaning man. </a:t>
            </a:r>
          </a:p>
        </p:txBody>
      </p:sp>
      <p:pic>
        <p:nvPicPr>
          <p:cNvPr id="242" name="Shape 242"/>
          <p:cNvPicPr preferRelativeResize="0"/>
          <p:nvPr/>
        </p:nvPicPr>
        <p:blipFill>
          <a:blip r:embed="rId3">
            <a:alphaModFix/>
          </a:blip>
          <a:stretch>
            <a:fillRect/>
          </a:stretch>
        </p:blipFill>
        <p:spPr>
          <a:xfrm>
            <a:off x="2857500" y="261875"/>
            <a:ext cx="3429000" cy="2952750"/>
          </a:xfrm>
          <a:prstGeom prst="rect">
            <a:avLst/>
          </a:prstGeom>
          <a:noFill/>
          <a:ln>
            <a:noFill/>
          </a:ln>
        </p:spPr>
      </p:pic>
      <p:pic>
        <p:nvPicPr>
          <p:cNvPr id="243" name="Shape 243"/>
          <p:cNvPicPr preferRelativeResize="0"/>
          <p:nvPr/>
        </p:nvPicPr>
        <p:blipFill>
          <a:blip r:embed="rId4">
            <a:alphaModFix/>
          </a:blip>
          <a:stretch>
            <a:fillRect/>
          </a:stretch>
        </p:blipFill>
        <p:spPr>
          <a:xfrm>
            <a:off x="7458600" y="0"/>
            <a:ext cx="1685399" cy="1814999"/>
          </a:xfrm>
          <a:prstGeom prst="rect">
            <a:avLst/>
          </a:prstGeom>
          <a:noFill/>
          <a:ln>
            <a:noFill/>
          </a:ln>
        </p:spPr>
      </p:pic>
      <p:sp>
        <p:nvSpPr>
          <p:cNvPr id="244" name="Shape 244"/>
          <p:cNvSpPr/>
          <p:nvPr/>
        </p:nvSpPr>
        <p:spPr>
          <a:xfrm>
            <a:off x="7772850" y="261875"/>
            <a:ext cx="439992" cy="519587"/>
          </a:xfrm>
          <a:prstGeom prst="irregularSeal1">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688500" y="3484450"/>
            <a:ext cx="7766999" cy="1449600"/>
          </a:xfrm>
          <a:prstGeom prst="rect">
            <a:avLst/>
          </a:prstGeom>
        </p:spPr>
        <p:txBody>
          <a:bodyPr lIns="91425" tIns="91425" rIns="91425" bIns="91425" anchor="t" anchorCtr="0">
            <a:noAutofit/>
          </a:bodyPr>
          <a:lstStyle/>
          <a:p>
            <a:pPr lvl="0" rtl="0">
              <a:lnSpc>
                <a:spcPct val="120000"/>
              </a:lnSpc>
              <a:spcBef>
                <a:spcPts val="800"/>
              </a:spcBef>
              <a:spcAft>
                <a:spcPts val="200"/>
              </a:spcAft>
              <a:buClr>
                <a:schemeClr val="dk1"/>
              </a:buClr>
              <a:buSzPct val="45833"/>
              <a:buFont typeface="Arial"/>
              <a:buNone/>
            </a:pPr>
            <a:r>
              <a:rPr lang="en" sz="2400" b="1">
                <a:solidFill>
                  <a:srgbClr val="000000"/>
                </a:solidFill>
              </a:rPr>
              <a:t>Australopithecines~3 million years ago</a:t>
            </a:r>
          </a:p>
          <a:p>
            <a:pPr lvl="0" rtl="0">
              <a:lnSpc>
                <a:spcPct val="120000"/>
              </a:lnSpc>
              <a:spcBef>
                <a:spcPts val="800"/>
              </a:spcBef>
              <a:spcAft>
                <a:spcPts val="200"/>
              </a:spcAft>
              <a:buClr>
                <a:schemeClr val="dk1"/>
              </a:buClr>
              <a:buSzPct val="45833"/>
              <a:buFont typeface="Arial"/>
              <a:buNone/>
            </a:pPr>
            <a:r>
              <a:rPr lang="en" sz="2400">
                <a:solidFill>
                  <a:srgbClr val="000000"/>
                </a:solidFill>
              </a:rPr>
              <a:t>The name means “Southern ape” in relation to where the remains were discovered in central Chad in Africa. </a:t>
            </a:r>
          </a:p>
        </p:txBody>
      </p:sp>
      <p:pic>
        <p:nvPicPr>
          <p:cNvPr id="250" name="Shape 250"/>
          <p:cNvPicPr preferRelativeResize="0"/>
          <p:nvPr/>
        </p:nvPicPr>
        <p:blipFill>
          <a:blip r:embed="rId3">
            <a:alphaModFix/>
          </a:blip>
          <a:stretch>
            <a:fillRect/>
          </a:stretch>
        </p:blipFill>
        <p:spPr>
          <a:xfrm>
            <a:off x="3096225" y="220199"/>
            <a:ext cx="2951575" cy="3425299"/>
          </a:xfrm>
          <a:prstGeom prst="rect">
            <a:avLst/>
          </a:prstGeom>
          <a:noFill/>
          <a:ln>
            <a:noFill/>
          </a:ln>
        </p:spPr>
      </p:pic>
      <p:pic>
        <p:nvPicPr>
          <p:cNvPr id="251" name="Shape 251"/>
          <p:cNvPicPr preferRelativeResize="0"/>
          <p:nvPr/>
        </p:nvPicPr>
        <p:blipFill>
          <a:blip r:embed="rId4">
            <a:alphaModFix/>
          </a:blip>
          <a:stretch>
            <a:fillRect/>
          </a:stretch>
        </p:blipFill>
        <p:spPr>
          <a:xfrm>
            <a:off x="7458600" y="0"/>
            <a:ext cx="1685399" cy="1814999"/>
          </a:xfrm>
          <a:prstGeom prst="rect">
            <a:avLst/>
          </a:prstGeom>
          <a:noFill/>
          <a:ln>
            <a:noFill/>
          </a:ln>
        </p:spPr>
      </p:pic>
      <p:sp>
        <p:nvSpPr>
          <p:cNvPr id="252" name="Shape 252"/>
          <p:cNvSpPr/>
          <p:nvPr/>
        </p:nvSpPr>
        <p:spPr>
          <a:xfrm>
            <a:off x="7751925" y="316825"/>
            <a:ext cx="429516" cy="366660"/>
          </a:xfrm>
          <a:prstGeom prst="irregularSeal1">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3" name="Shape 253"/>
          <p:cNvSpPr/>
          <p:nvPr/>
        </p:nvSpPr>
        <p:spPr>
          <a:xfrm>
            <a:off x="8511925" y="316825"/>
            <a:ext cx="429516" cy="366660"/>
          </a:xfrm>
          <a:prstGeom prst="irregularSeal1">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457200" y="4217743"/>
            <a:ext cx="8229600" cy="925800"/>
          </a:xfrm>
          <a:prstGeom prst="rect">
            <a:avLst/>
          </a:prstGeom>
        </p:spPr>
        <p:txBody>
          <a:bodyPr lIns="91425" tIns="91425" rIns="91425" bIns="91425" anchor="t" anchorCtr="0">
            <a:noAutofit/>
          </a:bodyPr>
          <a:lstStyle/>
          <a:p>
            <a:pPr lvl="0" rtl="0">
              <a:spcBef>
                <a:spcPts val="0"/>
              </a:spcBef>
              <a:buNone/>
            </a:pPr>
            <a:r>
              <a:rPr lang="en" sz="2400" b="1"/>
              <a:t>Homo habilis and Homo erectus fossils began turning up roughly around 2 Million Years ago. </a:t>
            </a:r>
          </a:p>
        </p:txBody>
      </p:sp>
      <p:pic>
        <p:nvPicPr>
          <p:cNvPr id="259" name="Shape 259"/>
          <p:cNvPicPr preferRelativeResize="0"/>
          <p:nvPr/>
        </p:nvPicPr>
        <p:blipFill>
          <a:blip r:embed="rId3">
            <a:alphaModFix/>
          </a:blip>
          <a:stretch>
            <a:fillRect/>
          </a:stretch>
        </p:blipFill>
        <p:spPr>
          <a:xfrm>
            <a:off x="2209800" y="527750"/>
            <a:ext cx="4724400" cy="35433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457200" y="3201924"/>
            <a:ext cx="8229600" cy="1815000"/>
          </a:xfrm>
          <a:prstGeom prst="rect">
            <a:avLst/>
          </a:prstGeom>
        </p:spPr>
        <p:txBody>
          <a:bodyPr lIns="91425" tIns="91425" rIns="91425" bIns="91425" anchor="t" anchorCtr="0">
            <a:noAutofit/>
          </a:bodyPr>
          <a:lstStyle/>
          <a:p>
            <a:pPr lvl="0" rtl="0">
              <a:lnSpc>
                <a:spcPct val="120000"/>
              </a:lnSpc>
              <a:spcBef>
                <a:spcPts val="0"/>
              </a:spcBef>
              <a:spcAft>
                <a:spcPts val="200"/>
              </a:spcAft>
              <a:buClr>
                <a:schemeClr val="dk1"/>
              </a:buClr>
              <a:buSzPct val="45833"/>
              <a:buFont typeface="Arial"/>
              <a:buNone/>
            </a:pPr>
            <a:r>
              <a:rPr lang="en" sz="2400" b="1"/>
              <a:t>Homo habilis~2.3-1.5 Million years ago</a:t>
            </a:r>
          </a:p>
          <a:p>
            <a:pPr lvl="0" rtl="0">
              <a:lnSpc>
                <a:spcPct val="120000"/>
              </a:lnSpc>
              <a:spcBef>
                <a:spcPts val="0"/>
              </a:spcBef>
              <a:spcAft>
                <a:spcPts val="200"/>
              </a:spcAft>
              <a:buClr>
                <a:schemeClr val="dk1"/>
              </a:buClr>
              <a:buSzPct val="45833"/>
              <a:buFont typeface="Arial"/>
              <a:buNone/>
            </a:pPr>
            <a:r>
              <a:rPr lang="en" sz="2400" b="1"/>
              <a:t> </a:t>
            </a:r>
            <a:r>
              <a:rPr lang="en" sz="2400"/>
              <a:t>Also known as the “handy man” because stone tools were found near its fossil remains. and it is assumed that this species had developed the ability to modify stone into tools.</a:t>
            </a:r>
          </a:p>
        </p:txBody>
      </p:sp>
      <p:pic>
        <p:nvPicPr>
          <p:cNvPr id="265" name="Shape 265"/>
          <p:cNvPicPr preferRelativeResize="0"/>
          <p:nvPr/>
        </p:nvPicPr>
        <p:blipFill>
          <a:blip r:embed="rId3">
            <a:alphaModFix/>
          </a:blip>
          <a:stretch>
            <a:fillRect/>
          </a:stretch>
        </p:blipFill>
        <p:spPr>
          <a:xfrm>
            <a:off x="3143250" y="363475"/>
            <a:ext cx="2857500" cy="2838450"/>
          </a:xfrm>
          <a:prstGeom prst="rect">
            <a:avLst/>
          </a:prstGeom>
          <a:noFill/>
          <a:ln>
            <a:noFill/>
          </a:ln>
        </p:spPr>
      </p:pic>
      <p:pic>
        <p:nvPicPr>
          <p:cNvPr id="266" name="Shape 266"/>
          <p:cNvPicPr preferRelativeResize="0"/>
          <p:nvPr/>
        </p:nvPicPr>
        <p:blipFill>
          <a:blip r:embed="rId4">
            <a:alphaModFix/>
          </a:blip>
          <a:stretch>
            <a:fillRect/>
          </a:stretch>
        </p:blipFill>
        <p:spPr>
          <a:xfrm>
            <a:off x="7458600" y="0"/>
            <a:ext cx="1685399" cy="1814999"/>
          </a:xfrm>
          <a:prstGeom prst="rect">
            <a:avLst/>
          </a:prstGeom>
          <a:noFill/>
          <a:ln>
            <a:noFill/>
          </a:ln>
        </p:spPr>
      </p:pic>
      <p:sp>
        <p:nvSpPr>
          <p:cNvPr id="267" name="Shape 267"/>
          <p:cNvSpPr/>
          <p:nvPr/>
        </p:nvSpPr>
        <p:spPr>
          <a:xfrm>
            <a:off x="7751925" y="363475"/>
            <a:ext cx="429516" cy="366660"/>
          </a:xfrm>
          <a:prstGeom prst="irregularSeal1">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8" name="Shape 268"/>
          <p:cNvSpPr/>
          <p:nvPr/>
        </p:nvSpPr>
        <p:spPr>
          <a:xfrm>
            <a:off x="7751925" y="809200"/>
            <a:ext cx="429516" cy="366660"/>
          </a:xfrm>
          <a:prstGeom prst="irregularSeal1">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9" name="Shape 269"/>
          <p:cNvSpPr/>
          <p:nvPr/>
        </p:nvSpPr>
        <p:spPr>
          <a:xfrm>
            <a:off x="8580500" y="312100"/>
            <a:ext cx="429516" cy="366660"/>
          </a:xfrm>
          <a:prstGeom prst="irregularSeal1">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
              <a:t>Be thinking about...</a:t>
            </a:r>
          </a:p>
        </p:txBody>
      </p:sp>
      <p:sp>
        <p:nvSpPr>
          <p:cNvPr id="50" name="Shape 50"/>
          <p:cNvSpPr txBox="1">
            <a:spLocks noGrp="1"/>
          </p:cNvSpPr>
          <p:nvPr>
            <p:ph type="body" idx="1"/>
          </p:nvPr>
        </p:nvSpPr>
        <p:spPr>
          <a:xfrm>
            <a:off x="457200" y="1063375"/>
            <a:ext cx="8229600" cy="3887699"/>
          </a:xfrm>
          <a:prstGeom prst="rect">
            <a:avLst/>
          </a:prstGeom>
        </p:spPr>
        <p:txBody>
          <a:bodyPr lIns="91425" tIns="91425" rIns="91425" bIns="91425" anchor="t" anchorCtr="0">
            <a:noAutofit/>
          </a:bodyPr>
          <a:lstStyle/>
          <a:p>
            <a:pPr lvl="0" rtl="0">
              <a:spcBef>
                <a:spcPts val="0"/>
              </a:spcBef>
              <a:buClr>
                <a:schemeClr val="dk1"/>
              </a:buClr>
              <a:buSzPct val="45833"/>
              <a:buFont typeface="Arial"/>
              <a:buNone/>
            </a:pPr>
            <a:r>
              <a:rPr lang="en" sz="2400"/>
              <a:t>Q- Which of these species lived on earth at the same time?</a:t>
            </a:r>
          </a:p>
          <a:p>
            <a:pPr lvl="0" rtl="0">
              <a:spcBef>
                <a:spcPts val="0"/>
              </a:spcBef>
              <a:buNone/>
            </a:pPr>
            <a:r>
              <a:rPr lang="en" sz="2400"/>
              <a:t>Q- Why/what were the changes in skull and body shape?</a:t>
            </a:r>
          </a:p>
          <a:p>
            <a:pPr lvl="0" rtl="0">
              <a:spcBef>
                <a:spcPts val="0"/>
              </a:spcBef>
              <a:buClr>
                <a:schemeClr val="dk1"/>
              </a:buClr>
              <a:buSzPct val="45833"/>
              <a:buFont typeface="Arial"/>
              <a:buNone/>
            </a:pPr>
            <a:r>
              <a:rPr lang="en" sz="2400"/>
              <a:t>Q-Make inferences upon the benefits of walking on two legs?</a:t>
            </a:r>
          </a:p>
          <a:p>
            <a:pPr lvl="0" rtl="0">
              <a:spcBef>
                <a:spcPts val="0"/>
              </a:spcBef>
              <a:buClr>
                <a:schemeClr val="dk1"/>
              </a:buClr>
              <a:buSzPct val="45833"/>
              <a:buFont typeface="Arial"/>
              <a:buNone/>
            </a:pPr>
            <a:r>
              <a:rPr lang="en" sz="2400"/>
              <a:t>Q-Make observations on how these species are similar or different from each other?</a:t>
            </a:r>
          </a:p>
          <a:p>
            <a:pPr lvl="0">
              <a:spcBef>
                <a:spcPts val="0"/>
              </a:spcBef>
              <a:buNone/>
            </a:pPr>
            <a:r>
              <a:rPr lang="en" sz="2400"/>
              <a:t>Q-Analyze the differences and similarities between the early hominids and modern humans.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457200" y="3277195"/>
            <a:ext cx="8229600" cy="800099"/>
          </a:xfrm>
          <a:prstGeom prst="rect">
            <a:avLst/>
          </a:prstGeom>
        </p:spPr>
        <p:txBody>
          <a:bodyPr lIns="91425" tIns="91425" rIns="91425" bIns="91425" anchor="t" anchorCtr="0">
            <a:noAutofit/>
          </a:bodyPr>
          <a:lstStyle/>
          <a:p>
            <a:pPr lvl="0" rtl="0">
              <a:spcBef>
                <a:spcPts val="0"/>
              </a:spcBef>
              <a:buNone/>
            </a:pPr>
            <a:r>
              <a:rPr lang="en" sz="2400" b="1">
                <a:solidFill>
                  <a:srgbClr val="000000"/>
                </a:solidFill>
              </a:rPr>
              <a:t>Homo erectus~1.8 million-100,000k</a:t>
            </a:r>
          </a:p>
          <a:p>
            <a:pPr lvl="0">
              <a:spcBef>
                <a:spcPts val="0"/>
              </a:spcBef>
              <a:buNone/>
            </a:pPr>
            <a:r>
              <a:rPr lang="en" sz="2400" b="1">
                <a:solidFill>
                  <a:srgbClr val="333333"/>
                </a:solidFill>
              </a:rPr>
              <a:t> </a:t>
            </a:r>
            <a:r>
              <a:rPr lang="en" sz="2400">
                <a:solidFill>
                  <a:srgbClr val="000000"/>
                </a:solidFill>
              </a:rPr>
              <a:t>known as “upright man” this name was selected to indicate this species’ ability to stand and walk with an upright or erect stance.</a:t>
            </a:r>
          </a:p>
        </p:txBody>
      </p:sp>
      <p:pic>
        <p:nvPicPr>
          <p:cNvPr id="275" name="Shape 275"/>
          <p:cNvPicPr preferRelativeResize="0"/>
          <p:nvPr/>
        </p:nvPicPr>
        <p:blipFill>
          <a:blip r:embed="rId3">
            <a:alphaModFix/>
          </a:blip>
          <a:stretch>
            <a:fillRect/>
          </a:stretch>
        </p:blipFill>
        <p:spPr>
          <a:xfrm>
            <a:off x="3141800" y="232125"/>
            <a:ext cx="2860399" cy="2931500"/>
          </a:xfrm>
          <a:prstGeom prst="rect">
            <a:avLst/>
          </a:prstGeom>
          <a:noFill/>
          <a:ln>
            <a:noFill/>
          </a:ln>
        </p:spPr>
      </p:pic>
      <p:pic>
        <p:nvPicPr>
          <p:cNvPr id="276" name="Shape 276"/>
          <p:cNvPicPr preferRelativeResize="0"/>
          <p:nvPr/>
        </p:nvPicPr>
        <p:blipFill>
          <a:blip r:embed="rId4">
            <a:alphaModFix/>
          </a:blip>
          <a:stretch>
            <a:fillRect/>
          </a:stretch>
        </p:blipFill>
        <p:spPr>
          <a:xfrm>
            <a:off x="7458600" y="0"/>
            <a:ext cx="1685399" cy="1814999"/>
          </a:xfrm>
          <a:prstGeom prst="rect">
            <a:avLst/>
          </a:prstGeom>
          <a:noFill/>
          <a:ln>
            <a:noFill/>
          </a:ln>
        </p:spPr>
      </p:pic>
      <p:sp>
        <p:nvSpPr>
          <p:cNvPr id="277" name="Shape 277"/>
          <p:cNvSpPr/>
          <p:nvPr/>
        </p:nvSpPr>
        <p:spPr>
          <a:xfrm>
            <a:off x="7751925" y="363475"/>
            <a:ext cx="429516" cy="366660"/>
          </a:xfrm>
          <a:prstGeom prst="irregularSeal1">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8" name="Shape 278"/>
          <p:cNvSpPr/>
          <p:nvPr/>
        </p:nvSpPr>
        <p:spPr>
          <a:xfrm>
            <a:off x="7705300" y="814925"/>
            <a:ext cx="429516" cy="366660"/>
          </a:xfrm>
          <a:prstGeom prst="irregularSeal1">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9" name="Shape 279"/>
          <p:cNvSpPr/>
          <p:nvPr/>
        </p:nvSpPr>
        <p:spPr>
          <a:xfrm>
            <a:off x="8533875" y="814925"/>
            <a:ext cx="429516" cy="366660"/>
          </a:xfrm>
          <a:prstGeom prst="irregularSeal1">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0" name="Shape 280"/>
          <p:cNvSpPr/>
          <p:nvPr/>
        </p:nvSpPr>
        <p:spPr>
          <a:xfrm>
            <a:off x="8533875" y="301625"/>
            <a:ext cx="429516" cy="366660"/>
          </a:xfrm>
          <a:prstGeom prst="irregularSeal1">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457187" y="3819703"/>
            <a:ext cx="8229600" cy="894299"/>
          </a:xfrm>
          <a:prstGeom prst="rect">
            <a:avLst/>
          </a:prstGeom>
        </p:spPr>
        <p:txBody>
          <a:bodyPr lIns="91425" tIns="91425" rIns="91425" bIns="91425" anchor="t" anchorCtr="0">
            <a:noAutofit/>
          </a:bodyPr>
          <a:lstStyle/>
          <a:p>
            <a:pPr lvl="0">
              <a:spcBef>
                <a:spcPts val="0"/>
              </a:spcBef>
              <a:buNone/>
            </a:pPr>
            <a:r>
              <a:rPr lang="en" sz="2400" b="1"/>
              <a:t>Homo sapiens and Homo neanderthalensis emerged together and coexisted for a long time in Europe and the Middle East ~300,000k years ago.</a:t>
            </a:r>
          </a:p>
        </p:txBody>
      </p:sp>
      <p:pic>
        <p:nvPicPr>
          <p:cNvPr id="286" name="Shape 286"/>
          <p:cNvPicPr preferRelativeResize="0"/>
          <p:nvPr/>
        </p:nvPicPr>
        <p:blipFill>
          <a:blip r:embed="rId3">
            <a:alphaModFix/>
          </a:blip>
          <a:stretch>
            <a:fillRect/>
          </a:stretch>
        </p:blipFill>
        <p:spPr>
          <a:xfrm>
            <a:off x="1555025" y="468700"/>
            <a:ext cx="6033925" cy="32878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597100" y="3281425"/>
            <a:ext cx="7835700" cy="1516500"/>
          </a:xfrm>
          <a:prstGeom prst="rect">
            <a:avLst/>
          </a:prstGeom>
        </p:spPr>
        <p:txBody>
          <a:bodyPr lIns="91425" tIns="91425" rIns="91425" bIns="91425" anchor="t" anchorCtr="0">
            <a:noAutofit/>
          </a:bodyPr>
          <a:lstStyle/>
          <a:p>
            <a:pPr lvl="0" rtl="0">
              <a:spcBef>
                <a:spcPts val="0"/>
              </a:spcBef>
              <a:buNone/>
            </a:pPr>
            <a:r>
              <a:rPr lang="en" sz="2400" b="1"/>
              <a:t>Homo neanderthalensis~300-28,000k years ago</a:t>
            </a:r>
          </a:p>
          <a:p>
            <a:pPr lvl="0" rtl="0">
              <a:spcBef>
                <a:spcPts val="0"/>
              </a:spcBef>
              <a:buNone/>
            </a:pPr>
            <a:r>
              <a:rPr lang="en" sz="2400"/>
              <a:t>Commonly known as neanderthals, this name was given based on the location where the first major specimen was discovered in the Neander Valley of Germany in 1856. </a:t>
            </a:r>
          </a:p>
        </p:txBody>
      </p:sp>
      <p:pic>
        <p:nvPicPr>
          <p:cNvPr id="292" name="Shape 292"/>
          <p:cNvPicPr preferRelativeResize="0"/>
          <p:nvPr/>
        </p:nvPicPr>
        <p:blipFill>
          <a:blip r:embed="rId3">
            <a:alphaModFix/>
          </a:blip>
          <a:stretch>
            <a:fillRect/>
          </a:stretch>
        </p:blipFill>
        <p:spPr>
          <a:xfrm>
            <a:off x="2849925" y="92125"/>
            <a:ext cx="3444150" cy="3189299"/>
          </a:xfrm>
          <a:prstGeom prst="rect">
            <a:avLst/>
          </a:prstGeom>
          <a:noFill/>
          <a:ln>
            <a:noFill/>
          </a:ln>
        </p:spPr>
      </p:pic>
      <p:pic>
        <p:nvPicPr>
          <p:cNvPr id="293" name="Shape 293"/>
          <p:cNvPicPr preferRelativeResize="0"/>
          <p:nvPr/>
        </p:nvPicPr>
        <p:blipFill>
          <a:blip r:embed="rId4">
            <a:alphaModFix/>
          </a:blip>
          <a:stretch>
            <a:fillRect/>
          </a:stretch>
        </p:blipFill>
        <p:spPr>
          <a:xfrm>
            <a:off x="7458600" y="0"/>
            <a:ext cx="1685399" cy="1814999"/>
          </a:xfrm>
          <a:prstGeom prst="rect">
            <a:avLst/>
          </a:prstGeom>
          <a:noFill/>
          <a:ln>
            <a:noFill/>
          </a:ln>
        </p:spPr>
      </p:pic>
      <p:sp>
        <p:nvSpPr>
          <p:cNvPr id="294" name="Shape 294"/>
          <p:cNvSpPr/>
          <p:nvPr/>
        </p:nvSpPr>
        <p:spPr>
          <a:xfrm>
            <a:off x="7751925" y="363475"/>
            <a:ext cx="429516" cy="366660"/>
          </a:xfrm>
          <a:prstGeom prst="irregularSeal1">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5" name="Shape 295"/>
          <p:cNvSpPr/>
          <p:nvPr/>
        </p:nvSpPr>
        <p:spPr>
          <a:xfrm>
            <a:off x="7735575" y="783500"/>
            <a:ext cx="429516" cy="366660"/>
          </a:xfrm>
          <a:prstGeom prst="irregularSeal1">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6" name="Shape 296"/>
          <p:cNvSpPr/>
          <p:nvPr/>
        </p:nvSpPr>
        <p:spPr>
          <a:xfrm>
            <a:off x="8507175" y="783500"/>
            <a:ext cx="429516" cy="366660"/>
          </a:xfrm>
          <a:prstGeom prst="irregularSeal1">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7" name="Shape 297"/>
          <p:cNvSpPr/>
          <p:nvPr/>
        </p:nvSpPr>
        <p:spPr>
          <a:xfrm>
            <a:off x="8586250" y="301625"/>
            <a:ext cx="429516" cy="366660"/>
          </a:xfrm>
          <a:prstGeom prst="irregularSeal1">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8" name="Shape 298"/>
          <p:cNvSpPr/>
          <p:nvPr/>
        </p:nvSpPr>
        <p:spPr>
          <a:xfrm>
            <a:off x="7751925" y="1287325"/>
            <a:ext cx="429516" cy="366660"/>
          </a:xfrm>
          <a:prstGeom prst="irregularSeal1">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Shape 303"/>
          <p:cNvPicPr preferRelativeResize="0"/>
          <p:nvPr/>
        </p:nvPicPr>
        <p:blipFill>
          <a:blip r:embed="rId3">
            <a:alphaModFix/>
          </a:blip>
          <a:stretch>
            <a:fillRect/>
          </a:stretch>
        </p:blipFill>
        <p:spPr>
          <a:xfrm>
            <a:off x="3366400" y="102400"/>
            <a:ext cx="2411225" cy="3385949"/>
          </a:xfrm>
          <a:prstGeom prst="rect">
            <a:avLst/>
          </a:prstGeom>
          <a:noFill/>
          <a:ln>
            <a:noFill/>
          </a:ln>
        </p:spPr>
      </p:pic>
      <p:sp>
        <p:nvSpPr>
          <p:cNvPr id="304" name="Shape 304"/>
          <p:cNvSpPr txBox="1">
            <a:spLocks noGrp="1"/>
          </p:cNvSpPr>
          <p:nvPr>
            <p:ph type="body" idx="1"/>
          </p:nvPr>
        </p:nvSpPr>
        <p:spPr>
          <a:xfrm>
            <a:off x="336700" y="3488349"/>
            <a:ext cx="8229600" cy="1529400"/>
          </a:xfrm>
          <a:prstGeom prst="rect">
            <a:avLst/>
          </a:prstGeom>
        </p:spPr>
        <p:txBody>
          <a:bodyPr lIns="91425" tIns="91425" rIns="91425" bIns="91425" anchor="t" anchorCtr="0">
            <a:noAutofit/>
          </a:bodyPr>
          <a:lstStyle/>
          <a:p>
            <a:pPr lvl="0" rtl="0">
              <a:spcBef>
                <a:spcPts val="0"/>
              </a:spcBef>
              <a:buNone/>
            </a:pPr>
            <a:r>
              <a:rPr lang="en" sz="2400" b="1"/>
              <a:t>Homo sapiens~300,000k-present</a:t>
            </a:r>
          </a:p>
          <a:p>
            <a:pPr lvl="0" rtl="0">
              <a:spcBef>
                <a:spcPts val="0"/>
              </a:spcBef>
              <a:buNone/>
            </a:pPr>
            <a:r>
              <a:rPr lang="en" sz="2400"/>
              <a:t>The name we selected for ourselves means “wise human” sapiens being derived from a latin word meaning wise or astute.</a:t>
            </a:r>
          </a:p>
        </p:txBody>
      </p:sp>
      <p:pic>
        <p:nvPicPr>
          <p:cNvPr id="305" name="Shape 305"/>
          <p:cNvPicPr preferRelativeResize="0"/>
          <p:nvPr/>
        </p:nvPicPr>
        <p:blipFill>
          <a:blip r:embed="rId4">
            <a:alphaModFix/>
          </a:blip>
          <a:stretch>
            <a:fillRect/>
          </a:stretch>
        </p:blipFill>
        <p:spPr>
          <a:xfrm>
            <a:off x="7458600" y="0"/>
            <a:ext cx="1685399" cy="1814999"/>
          </a:xfrm>
          <a:prstGeom prst="rect">
            <a:avLst/>
          </a:prstGeom>
          <a:noFill/>
          <a:ln>
            <a:noFill/>
          </a:ln>
        </p:spPr>
      </p:pic>
      <p:sp>
        <p:nvSpPr>
          <p:cNvPr id="306" name="Shape 306"/>
          <p:cNvSpPr/>
          <p:nvPr/>
        </p:nvSpPr>
        <p:spPr>
          <a:xfrm>
            <a:off x="7751925" y="363475"/>
            <a:ext cx="429516" cy="366660"/>
          </a:xfrm>
          <a:prstGeom prst="irregularSeal1">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7" name="Shape 307"/>
          <p:cNvSpPr/>
          <p:nvPr/>
        </p:nvSpPr>
        <p:spPr>
          <a:xfrm>
            <a:off x="7751925" y="1329225"/>
            <a:ext cx="429516" cy="366660"/>
          </a:xfrm>
          <a:prstGeom prst="irregularSeal1">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8" name="Shape 308"/>
          <p:cNvSpPr/>
          <p:nvPr/>
        </p:nvSpPr>
        <p:spPr>
          <a:xfrm>
            <a:off x="7751925" y="846350"/>
            <a:ext cx="429516" cy="366660"/>
          </a:xfrm>
          <a:prstGeom prst="irregularSeal1">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9" name="Shape 309"/>
          <p:cNvSpPr/>
          <p:nvPr/>
        </p:nvSpPr>
        <p:spPr>
          <a:xfrm>
            <a:off x="8486250" y="846350"/>
            <a:ext cx="429516" cy="366660"/>
          </a:xfrm>
          <a:prstGeom prst="irregularSeal1">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0" name="Shape 310"/>
          <p:cNvSpPr/>
          <p:nvPr/>
        </p:nvSpPr>
        <p:spPr>
          <a:xfrm>
            <a:off x="8566300" y="1329225"/>
            <a:ext cx="429516" cy="366660"/>
          </a:xfrm>
          <a:prstGeom prst="irregularSeal1">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1" name="Shape 311"/>
          <p:cNvSpPr/>
          <p:nvPr/>
        </p:nvSpPr>
        <p:spPr>
          <a:xfrm>
            <a:off x="8566300" y="363475"/>
            <a:ext cx="429516" cy="366660"/>
          </a:xfrm>
          <a:prstGeom prst="irregularSeal1">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Shape 316"/>
          <p:cNvPicPr preferRelativeResize="0"/>
          <p:nvPr/>
        </p:nvPicPr>
        <p:blipFill>
          <a:blip r:embed="rId3">
            <a:alphaModFix/>
          </a:blip>
          <a:stretch>
            <a:fillRect/>
          </a:stretch>
        </p:blipFill>
        <p:spPr>
          <a:xfrm>
            <a:off x="2286000" y="73325"/>
            <a:ext cx="4572000" cy="4923525"/>
          </a:xfrm>
          <a:prstGeom prst="rect">
            <a:avLst/>
          </a:prstGeom>
          <a:noFill/>
          <a:ln>
            <a:noFill/>
          </a:ln>
        </p:spPr>
      </p:pic>
      <p:sp>
        <p:nvSpPr>
          <p:cNvPr id="317" name="Shape 317"/>
          <p:cNvSpPr txBox="1"/>
          <p:nvPr/>
        </p:nvSpPr>
        <p:spPr>
          <a:xfrm>
            <a:off x="2867425" y="890425"/>
            <a:ext cx="1553100" cy="1131299"/>
          </a:xfrm>
          <a:prstGeom prst="rect">
            <a:avLst/>
          </a:prstGeom>
          <a:noFill/>
          <a:ln>
            <a:noFill/>
          </a:ln>
        </p:spPr>
        <p:txBody>
          <a:bodyPr lIns="91425" tIns="91425" rIns="91425" bIns="91425" anchor="t" anchorCtr="0">
            <a:noAutofit/>
          </a:bodyPr>
          <a:lstStyle/>
          <a:p>
            <a:pPr lvl="0" algn="l" rtl="0">
              <a:spcBef>
                <a:spcPts val="0"/>
              </a:spcBef>
              <a:buClr>
                <a:schemeClr val="dk1"/>
              </a:buClr>
              <a:buSzPct val="91666"/>
              <a:buFont typeface="Arial"/>
              <a:buNone/>
            </a:pPr>
            <a:r>
              <a:rPr lang="en" sz="1200" b="1">
                <a:solidFill>
                  <a:schemeClr val="dk1"/>
                </a:solidFill>
              </a:rPr>
              <a:t>&gt;Sahelanthropus</a:t>
            </a:r>
          </a:p>
          <a:p>
            <a:pPr lvl="0" algn="l" rtl="0">
              <a:spcBef>
                <a:spcPts val="0"/>
              </a:spcBef>
              <a:buClr>
                <a:schemeClr val="dk1"/>
              </a:buClr>
              <a:buSzPct val="91666"/>
              <a:buFont typeface="Arial"/>
              <a:buNone/>
            </a:pPr>
            <a:r>
              <a:rPr lang="en" sz="1200" b="1">
                <a:solidFill>
                  <a:schemeClr val="dk1"/>
                </a:solidFill>
              </a:rPr>
              <a:t>~6-7 Mill.Years ago</a:t>
            </a:r>
          </a:p>
          <a:p>
            <a:pPr lvl="0" algn="l" rtl="0">
              <a:spcBef>
                <a:spcPts val="0"/>
              </a:spcBef>
              <a:buClr>
                <a:schemeClr val="dk1"/>
              </a:buClr>
              <a:buSzPct val="91666"/>
              <a:buFont typeface="Arial"/>
              <a:buNone/>
            </a:pPr>
            <a:r>
              <a:rPr lang="en" sz="1200" b="1">
                <a:solidFill>
                  <a:schemeClr val="dk1"/>
                </a:solidFill>
              </a:rPr>
              <a:t>&gt;Sahel is in Africa</a:t>
            </a:r>
          </a:p>
          <a:p>
            <a:pPr lvl="0" algn="l" rtl="0">
              <a:spcBef>
                <a:spcPts val="0"/>
              </a:spcBef>
              <a:buClr>
                <a:schemeClr val="dk1"/>
              </a:buClr>
              <a:buSzPct val="91666"/>
              <a:buFont typeface="Arial"/>
              <a:buNone/>
            </a:pPr>
            <a:r>
              <a:rPr lang="en" sz="1200" b="1">
                <a:solidFill>
                  <a:schemeClr val="dk1"/>
                </a:solidFill>
              </a:rPr>
              <a:t>&gt;Anthropus~ Man</a:t>
            </a:r>
          </a:p>
        </p:txBody>
      </p:sp>
      <p:sp>
        <p:nvSpPr>
          <p:cNvPr id="318" name="Shape 318"/>
          <p:cNvSpPr txBox="1"/>
          <p:nvPr/>
        </p:nvSpPr>
        <p:spPr>
          <a:xfrm rot="10800000" flipH="1">
            <a:off x="4990150" y="890175"/>
            <a:ext cx="1602900" cy="1131299"/>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319" name="Shape 319"/>
          <p:cNvSpPr txBox="1"/>
          <p:nvPr/>
        </p:nvSpPr>
        <p:spPr>
          <a:xfrm>
            <a:off x="2867300" y="2143750"/>
            <a:ext cx="1553100" cy="1131299"/>
          </a:xfrm>
          <a:prstGeom prst="rect">
            <a:avLst/>
          </a:prstGeom>
          <a:noFill/>
          <a:ln>
            <a:noFill/>
          </a:ln>
        </p:spPr>
        <p:txBody>
          <a:bodyPr lIns="91425" tIns="91425" rIns="91425" bIns="91425" anchor="t" anchorCtr="0">
            <a:noAutofit/>
          </a:bodyPr>
          <a:lstStyle/>
          <a:p>
            <a:pPr lvl="0" algn="l" rtl="0">
              <a:lnSpc>
                <a:spcPct val="120000"/>
              </a:lnSpc>
              <a:spcBef>
                <a:spcPts val="0"/>
              </a:spcBef>
              <a:spcAft>
                <a:spcPts val="200"/>
              </a:spcAft>
              <a:buNone/>
            </a:pPr>
            <a:r>
              <a:rPr lang="en" sz="1200" b="1">
                <a:solidFill>
                  <a:schemeClr val="dk1"/>
                </a:solidFill>
              </a:rPr>
              <a:t>&gt;Homo Habilis</a:t>
            </a:r>
          </a:p>
          <a:p>
            <a:pPr lvl="0" algn="l" rtl="0">
              <a:lnSpc>
                <a:spcPct val="120000"/>
              </a:lnSpc>
              <a:spcBef>
                <a:spcPts val="0"/>
              </a:spcBef>
              <a:spcAft>
                <a:spcPts val="200"/>
              </a:spcAft>
              <a:buClr>
                <a:schemeClr val="dk1"/>
              </a:buClr>
              <a:buSzPct val="91666"/>
              <a:buFont typeface="Arial"/>
              <a:buNone/>
            </a:pPr>
            <a:r>
              <a:rPr lang="en" sz="1200" b="1">
                <a:solidFill>
                  <a:schemeClr val="dk1"/>
                </a:solidFill>
              </a:rPr>
              <a:t>    ~2.3-1.5 Mill </a:t>
            </a:r>
          </a:p>
          <a:p>
            <a:pPr lvl="0" algn="l" rtl="0">
              <a:lnSpc>
                <a:spcPct val="120000"/>
              </a:lnSpc>
              <a:spcBef>
                <a:spcPts val="0"/>
              </a:spcBef>
              <a:spcAft>
                <a:spcPts val="200"/>
              </a:spcAft>
              <a:buClr>
                <a:schemeClr val="dk1"/>
              </a:buClr>
              <a:buSzPct val="91666"/>
              <a:buFont typeface="Arial"/>
              <a:buNone/>
            </a:pPr>
            <a:r>
              <a:rPr lang="en" sz="1200" b="1">
                <a:solidFill>
                  <a:schemeClr val="dk1"/>
                </a:solidFill>
              </a:rPr>
              <a:t>      years ago</a:t>
            </a:r>
          </a:p>
          <a:p>
            <a:pPr lvl="0" algn="l" rtl="0">
              <a:lnSpc>
                <a:spcPct val="120000"/>
              </a:lnSpc>
              <a:spcBef>
                <a:spcPts val="0"/>
              </a:spcBef>
              <a:spcAft>
                <a:spcPts val="200"/>
              </a:spcAft>
              <a:buClr>
                <a:schemeClr val="dk1"/>
              </a:buClr>
              <a:buSzPct val="91666"/>
              <a:buFont typeface="Arial"/>
              <a:buNone/>
            </a:pPr>
            <a:r>
              <a:rPr lang="en" sz="1200" b="1">
                <a:solidFill>
                  <a:schemeClr val="dk1"/>
                </a:solidFill>
              </a:rPr>
              <a:t>&gt; “Handy Man”</a:t>
            </a:r>
          </a:p>
        </p:txBody>
      </p:sp>
      <p:sp>
        <p:nvSpPr>
          <p:cNvPr id="320" name="Shape 320"/>
          <p:cNvSpPr txBox="1"/>
          <p:nvPr/>
        </p:nvSpPr>
        <p:spPr>
          <a:xfrm>
            <a:off x="5015050" y="2231175"/>
            <a:ext cx="1553100" cy="1131299"/>
          </a:xfrm>
          <a:prstGeom prst="rect">
            <a:avLst/>
          </a:prstGeom>
          <a:noFill/>
          <a:ln>
            <a:noFill/>
          </a:ln>
        </p:spPr>
        <p:txBody>
          <a:bodyPr lIns="91425" tIns="91425" rIns="91425" bIns="91425" anchor="t" anchorCtr="0">
            <a:noAutofit/>
          </a:bodyPr>
          <a:lstStyle/>
          <a:p>
            <a:pPr lvl="0" algn="l" rtl="0">
              <a:spcBef>
                <a:spcPts val="0"/>
              </a:spcBef>
              <a:buNone/>
            </a:pPr>
            <a:r>
              <a:rPr lang="en" sz="1200" b="1">
                <a:solidFill>
                  <a:schemeClr val="dk1"/>
                </a:solidFill>
              </a:rPr>
              <a:t>&gt;Homo Erectus</a:t>
            </a:r>
          </a:p>
          <a:p>
            <a:pPr lvl="0" algn="l" rtl="0">
              <a:spcBef>
                <a:spcPts val="0"/>
              </a:spcBef>
              <a:buNone/>
            </a:pPr>
            <a:endParaRPr sz="1200" b="1">
              <a:solidFill>
                <a:schemeClr val="dk1"/>
              </a:solidFill>
            </a:endParaRPr>
          </a:p>
          <a:p>
            <a:pPr lvl="0" algn="l" rtl="0">
              <a:spcBef>
                <a:spcPts val="0"/>
              </a:spcBef>
              <a:buNone/>
            </a:pPr>
            <a:r>
              <a:rPr lang="en" sz="1200" b="1">
                <a:solidFill>
                  <a:schemeClr val="dk1"/>
                </a:solidFill>
              </a:rPr>
              <a:t>~1.8 mill-100,000k </a:t>
            </a:r>
          </a:p>
          <a:p>
            <a:pPr lvl="0" algn="l" rtl="0">
              <a:spcBef>
                <a:spcPts val="0"/>
              </a:spcBef>
              <a:buNone/>
            </a:pPr>
            <a:r>
              <a:rPr lang="en" sz="1200" b="1">
                <a:solidFill>
                  <a:schemeClr val="dk1"/>
                </a:solidFill>
              </a:rPr>
              <a:t>       years ago   </a:t>
            </a:r>
          </a:p>
          <a:p>
            <a:pPr lvl="0" algn="l" rtl="0">
              <a:spcBef>
                <a:spcPts val="0"/>
              </a:spcBef>
              <a:buNone/>
            </a:pPr>
            <a:r>
              <a:rPr lang="en" sz="1200" b="1">
                <a:solidFill>
                  <a:schemeClr val="dk1"/>
                </a:solidFill>
              </a:rPr>
              <a:t>&gt; “Upright Man”                  </a:t>
            </a:r>
          </a:p>
        </p:txBody>
      </p:sp>
      <p:sp>
        <p:nvSpPr>
          <p:cNvPr id="321" name="Shape 321"/>
          <p:cNvSpPr txBox="1"/>
          <p:nvPr/>
        </p:nvSpPr>
        <p:spPr>
          <a:xfrm flipH="1">
            <a:off x="2867299" y="3572175"/>
            <a:ext cx="1553100" cy="1131299"/>
          </a:xfrm>
          <a:prstGeom prst="rect">
            <a:avLst/>
          </a:prstGeom>
          <a:noFill/>
          <a:ln>
            <a:noFill/>
          </a:ln>
        </p:spPr>
        <p:txBody>
          <a:bodyPr lIns="91425" tIns="91425" rIns="91425" bIns="91425" anchor="t" anchorCtr="0">
            <a:noAutofit/>
          </a:bodyPr>
          <a:lstStyle/>
          <a:p>
            <a:pPr lvl="0" algn="l" rtl="0">
              <a:spcBef>
                <a:spcPts val="0"/>
              </a:spcBef>
              <a:buNone/>
            </a:pPr>
            <a:r>
              <a:rPr lang="en" sz="1200" b="1">
                <a:solidFill>
                  <a:schemeClr val="dk1"/>
                </a:solidFill>
              </a:rPr>
              <a:t>&gt;Neanderthals</a:t>
            </a:r>
          </a:p>
          <a:p>
            <a:pPr marL="0" lvl="0" indent="0" rtl="0">
              <a:spcBef>
                <a:spcPts val="0"/>
              </a:spcBef>
              <a:buNone/>
            </a:pPr>
            <a:r>
              <a:rPr lang="en" sz="1200" b="1">
                <a:solidFill>
                  <a:schemeClr val="dk1"/>
                </a:solidFill>
              </a:rPr>
              <a:t>~300-28,000 years   </a:t>
            </a:r>
          </a:p>
          <a:p>
            <a:pPr marL="0" lvl="0" indent="0" rtl="0">
              <a:spcBef>
                <a:spcPts val="0"/>
              </a:spcBef>
              <a:buNone/>
            </a:pPr>
            <a:endParaRPr sz="1200" b="1">
              <a:solidFill>
                <a:schemeClr val="dk1"/>
              </a:solidFill>
            </a:endParaRPr>
          </a:p>
          <a:p>
            <a:pPr marL="0" lvl="0" indent="0" rtl="0">
              <a:spcBef>
                <a:spcPts val="0"/>
              </a:spcBef>
              <a:buNone/>
            </a:pPr>
            <a:r>
              <a:rPr lang="en" sz="1200" b="1">
                <a:solidFill>
                  <a:schemeClr val="dk1"/>
                </a:solidFill>
              </a:rPr>
              <a:t>&gt;Neander Valley                                                            Germany.</a:t>
            </a:r>
          </a:p>
        </p:txBody>
      </p:sp>
      <p:sp>
        <p:nvSpPr>
          <p:cNvPr id="322" name="Shape 322"/>
          <p:cNvSpPr txBox="1"/>
          <p:nvPr/>
        </p:nvSpPr>
        <p:spPr>
          <a:xfrm>
            <a:off x="5007300" y="3572175"/>
            <a:ext cx="1602900" cy="1131299"/>
          </a:xfrm>
          <a:prstGeom prst="rect">
            <a:avLst/>
          </a:prstGeom>
          <a:noFill/>
          <a:ln>
            <a:noFill/>
          </a:ln>
        </p:spPr>
        <p:txBody>
          <a:bodyPr lIns="91425" tIns="91425" rIns="91425" bIns="91425" anchor="t" anchorCtr="0">
            <a:noAutofit/>
          </a:bodyPr>
          <a:lstStyle/>
          <a:p>
            <a:pPr lvl="0" rtl="0">
              <a:spcBef>
                <a:spcPts val="0"/>
              </a:spcBef>
              <a:buNone/>
            </a:pPr>
            <a:r>
              <a:rPr lang="en" sz="1200" b="1">
                <a:solidFill>
                  <a:schemeClr val="dk1"/>
                </a:solidFill>
              </a:rPr>
              <a:t>&gt;Homo Sapiens</a:t>
            </a:r>
          </a:p>
          <a:p>
            <a:pPr lvl="0" rtl="0">
              <a:spcBef>
                <a:spcPts val="0"/>
              </a:spcBef>
              <a:buNone/>
            </a:pPr>
            <a:endParaRPr sz="1200" b="1">
              <a:solidFill>
                <a:schemeClr val="dk1"/>
              </a:solidFill>
            </a:endParaRPr>
          </a:p>
          <a:p>
            <a:pPr lvl="0" rtl="0">
              <a:spcBef>
                <a:spcPts val="0"/>
              </a:spcBef>
              <a:buNone/>
            </a:pPr>
            <a:r>
              <a:rPr lang="en" sz="1200" b="1">
                <a:solidFill>
                  <a:schemeClr val="dk1"/>
                </a:solidFill>
              </a:rPr>
              <a:t>~300,000k-present</a:t>
            </a:r>
          </a:p>
          <a:p>
            <a:pPr lvl="0" rtl="0">
              <a:spcBef>
                <a:spcPts val="0"/>
              </a:spcBef>
              <a:buNone/>
            </a:pPr>
            <a:endParaRPr sz="1200" b="1">
              <a:solidFill>
                <a:schemeClr val="dk1"/>
              </a:solidFill>
            </a:endParaRPr>
          </a:p>
          <a:p>
            <a:pPr lvl="0">
              <a:spcBef>
                <a:spcPts val="0"/>
              </a:spcBef>
              <a:buNone/>
            </a:pPr>
            <a:r>
              <a:rPr lang="en" sz="1200" b="1">
                <a:solidFill>
                  <a:schemeClr val="dk1"/>
                </a:solidFill>
              </a:rPr>
              <a:t>&gt;”Wise Human”</a:t>
            </a:r>
          </a:p>
        </p:txBody>
      </p:sp>
      <p:sp>
        <p:nvSpPr>
          <p:cNvPr id="323" name="Shape 323"/>
          <p:cNvSpPr txBox="1"/>
          <p:nvPr/>
        </p:nvSpPr>
        <p:spPr>
          <a:xfrm>
            <a:off x="5176325" y="1521175"/>
            <a:ext cx="3657600" cy="4572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324" name="Shape 324"/>
          <p:cNvSpPr txBox="1"/>
          <p:nvPr/>
        </p:nvSpPr>
        <p:spPr>
          <a:xfrm>
            <a:off x="5007300" y="890425"/>
            <a:ext cx="1602900" cy="1013999"/>
          </a:xfrm>
          <a:prstGeom prst="rect">
            <a:avLst/>
          </a:prstGeom>
          <a:noFill/>
          <a:ln>
            <a:noFill/>
          </a:ln>
        </p:spPr>
        <p:txBody>
          <a:bodyPr lIns="91425" tIns="91425" rIns="91425" bIns="91425" anchor="t" anchorCtr="0">
            <a:noAutofit/>
          </a:bodyPr>
          <a:lstStyle/>
          <a:p>
            <a:pPr lvl="0" algn="ctr" rtl="0">
              <a:lnSpc>
                <a:spcPct val="120000"/>
              </a:lnSpc>
              <a:spcBef>
                <a:spcPts val="800"/>
              </a:spcBef>
              <a:spcAft>
                <a:spcPts val="200"/>
              </a:spcAft>
              <a:buClr>
                <a:schemeClr val="dk1"/>
              </a:buClr>
              <a:buSzPct val="91666"/>
              <a:buFont typeface="Arial"/>
              <a:buNone/>
            </a:pPr>
            <a:r>
              <a:rPr lang="en" sz="1200" b="1">
                <a:solidFill>
                  <a:schemeClr val="dk1"/>
                </a:solidFill>
              </a:rPr>
              <a:t>Australopithecines~3 mill years ago</a:t>
            </a:r>
          </a:p>
          <a:p>
            <a:pPr lvl="0" algn="ctr" rtl="0">
              <a:lnSpc>
                <a:spcPct val="120000"/>
              </a:lnSpc>
              <a:spcBef>
                <a:spcPts val="800"/>
              </a:spcBef>
              <a:spcAft>
                <a:spcPts val="200"/>
              </a:spcAft>
              <a:buClr>
                <a:schemeClr val="dk1"/>
              </a:buClr>
              <a:buSzPct val="91666"/>
              <a:buFont typeface="Arial"/>
              <a:buNone/>
            </a:pPr>
            <a:r>
              <a:rPr lang="en" sz="1200" b="1">
                <a:solidFill>
                  <a:schemeClr val="dk1"/>
                </a:solidFill>
              </a:rPr>
              <a:t>&gt; “Southern Ape”</a:t>
            </a:r>
          </a:p>
          <a:p>
            <a:pPr lvl="0">
              <a:spcBef>
                <a:spcPts val="0"/>
              </a:spcBef>
              <a:buNone/>
            </a:pPr>
            <a:endParaRPr sz="1200"/>
          </a:p>
        </p:txBody>
      </p:sp>
      <p:sp>
        <p:nvSpPr>
          <p:cNvPr id="325" name="Shape 325"/>
          <p:cNvSpPr txBox="1"/>
          <p:nvPr/>
        </p:nvSpPr>
        <p:spPr>
          <a:xfrm>
            <a:off x="2867300" y="311200"/>
            <a:ext cx="3657600" cy="457200"/>
          </a:xfrm>
          <a:prstGeom prst="rect">
            <a:avLst/>
          </a:prstGeom>
          <a:noFill/>
          <a:ln>
            <a:noFill/>
          </a:ln>
        </p:spPr>
        <p:txBody>
          <a:bodyPr lIns="91425" tIns="91425" rIns="91425" bIns="91425" anchor="t" anchorCtr="0">
            <a:noAutofit/>
          </a:bodyPr>
          <a:lstStyle/>
          <a:p>
            <a:pPr lvl="0">
              <a:spcBef>
                <a:spcPts val="0"/>
              </a:spcBef>
              <a:buNone/>
            </a:pPr>
            <a:r>
              <a:rPr lang="en" sz="1800" b="1"/>
              <a:t>     Hominids</a:t>
            </a:r>
          </a:p>
        </p:txBody>
      </p:sp>
      <p:sp>
        <p:nvSpPr>
          <p:cNvPr id="326" name="Shape 326"/>
          <p:cNvSpPr txBox="1"/>
          <p:nvPr/>
        </p:nvSpPr>
        <p:spPr>
          <a:xfrm>
            <a:off x="2286000" y="4650400"/>
            <a:ext cx="4935600" cy="457200"/>
          </a:xfrm>
          <a:prstGeom prst="rect">
            <a:avLst/>
          </a:prstGeom>
          <a:noFill/>
          <a:ln>
            <a:noFill/>
          </a:ln>
        </p:spPr>
        <p:txBody>
          <a:bodyPr lIns="91425" tIns="91425" rIns="91425" bIns="91425" anchor="t" anchorCtr="0">
            <a:noAutofit/>
          </a:bodyPr>
          <a:lstStyle/>
          <a:p>
            <a:pPr lvl="0">
              <a:spcBef>
                <a:spcPts val="0"/>
              </a:spcBef>
              <a:buNone/>
            </a:pPr>
            <a:r>
              <a:rPr lang="en" sz="1000" u="sng">
                <a:solidFill>
                  <a:srgbClr val="6611CC"/>
                </a:solidFill>
                <a:hlinkClick r:id="rId4"/>
              </a:rPr>
              <a:t>https://www.youtube.com/watch?feature=player_detailpage&amp;v=Mm-IxK1GrYE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457200" y="-251221"/>
            <a:ext cx="8229600" cy="857400"/>
          </a:xfrm>
          <a:prstGeom prst="rect">
            <a:avLst/>
          </a:prstGeom>
        </p:spPr>
        <p:txBody>
          <a:bodyPr lIns="91425" tIns="91425" rIns="91425" bIns="91425" anchor="b" anchorCtr="0">
            <a:noAutofit/>
          </a:bodyPr>
          <a:lstStyle/>
          <a:p>
            <a:pPr marL="0" lvl="0" indent="0" algn="ctr" rtl="0">
              <a:spcBef>
                <a:spcPts val="600"/>
              </a:spcBef>
              <a:buNone/>
            </a:pPr>
            <a:r>
              <a:rPr lang="en" sz="2400" u="sng"/>
              <a:t>Essential Elements of Narrative Essays</a:t>
            </a:r>
          </a:p>
        </p:txBody>
      </p:sp>
      <p:sp>
        <p:nvSpPr>
          <p:cNvPr id="332" name="Shape 332"/>
          <p:cNvSpPr txBox="1">
            <a:spLocks noGrp="1"/>
          </p:cNvSpPr>
          <p:nvPr>
            <p:ph type="body" idx="1"/>
          </p:nvPr>
        </p:nvSpPr>
        <p:spPr>
          <a:xfrm>
            <a:off x="457200" y="628650"/>
            <a:ext cx="8229600" cy="4514699"/>
          </a:xfrm>
          <a:prstGeom prst="rect">
            <a:avLst/>
          </a:prstGeom>
        </p:spPr>
        <p:txBody>
          <a:bodyPr lIns="91425" tIns="91425" rIns="91425" bIns="91425" anchor="t" anchorCtr="0">
            <a:noAutofit/>
          </a:bodyPr>
          <a:lstStyle/>
          <a:p>
            <a:pPr lvl="0" rtl="0">
              <a:spcBef>
                <a:spcPts val="0"/>
              </a:spcBef>
              <a:buNone/>
            </a:pPr>
            <a:r>
              <a:rPr lang="en" sz="1800" b="1"/>
              <a:t>A narrative essay uses all the story elements</a:t>
            </a:r>
            <a:r>
              <a:rPr lang="en" sz="1800"/>
              <a:t> </a:t>
            </a:r>
          </a:p>
          <a:p>
            <a:pPr marL="457200" lvl="0" indent="-342900" rtl="0">
              <a:spcBef>
                <a:spcPts val="0"/>
              </a:spcBef>
              <a:buSzPct val="100000"/>
              <a:buChar char="●"/>
            </a:pPr>
            <a:r>
              <a:rPr lang="en" sz="1800"/>
              <a:t>A </a:t>
            </a:r>
            <a:r>
              <a:rPr lang="en" sz="1800" u="sng"/>
              <a:t>beginning</a:t>
            </a:r>
            <a:r>
              <a:rPr lang="en" sz="1800"/>
              <a:t> and </a:t>
            </a:r>
            <a:r>
              <a:rPr lang="en" sz="1800" u="sng"/>
              <a:t>ending</a:t>
            </a:r>
            <a:r>
              <a:rPr lang="en" sz="1800"/>
              <a:t>, </a:t>
            </a:r>
            <a:r>
              <a:rPr lang="en" sz="1800" u="sng"/>
              <a:t>plot,</a:t>
            </a:r>
            <a:r>
              <a:rPr lang="en" sz="1800"/>
              <a:t> </a:t>
            </a:r>
            <a:r>
              <a:rPr lang="en" sz="1800" u="sng"/>
              <a:t>characters</a:t>
            </a:r>
            <a:r>
              <a:rPr lang="en" sz="1800"/>
              <a:t>, </a:t>
            </a:r>
            <a:r>
              <a:rPr lang="en" sz="1800" u="sng"/>
              <a:t>setting</a:t>
            </a:r>
            <a:r>
              <a:rPr lang="en" sz="1800"/>
              <a:t> and </a:t>
            </a:r>
            <a:r>
              <a:rPr lang="en" sz="1800" u="sng"/>
              <a:t>climax.</a:t>
            </a:r>
            <a:r>
              <a:rPr lang="en" sz="1800"/>
              <a:t> </a:t>
            </a:r>
          </a:p>
          <a:p>
            <a:pPr marL="457200" lvl="0" indent="-342900" rtl="0">
              <a:spcBef>
                <a:spcPts val="0"/>
              </a:spcBef>
              <a:buSzPct val="100000"/>
              <a:buChar char="●"/>
            </a:pPr>
            <a:r>
              <a:rPr lang="en" sz="1800"/>
              <a:t>All of these elements come together to complete the story.</a:t>
            </a:r>
          </a:p>
          <a:p>
            <a:pPr lvl="0" rtl="0">
              <a:spcBef>
                <a:spcPts val="0"/>
              </a:spcBef>
              <a:buNone/>
            </a:pPr>
            <a:r>
              <a:rPr lang="en" sz="1800"/>
              <a:t>The focus of a narrative essay is the plot, which is told using enough details to build to a climax. </a:t>
            </a:r>
          </a:p>
          <a:p>
            <a:pPr lvl="0" indent="387350" rtl="0">
              <a:spcBef>
                <a:spcPts val="0"/>
              </a:spcBef>
              <a:buClr>
                <a:schemeClr val="dk1"/>
              </a:buClr>
              <a:buSzPct val="61111"/>
              <a:buFont typeface="Arial"/>
              <a:buNone/>
            </a:pPr>
            <a:r>
              <a:rPr lang="en" sz="1800" b="1"/>
              <a:t>Here's how:</a:t>
            </a:r>
          </a:p>
          <a:p>
            <a:pPr marL="457200" lvl="0" indent="-342900" rtl="0">
              <a:spcBef>
                <a:spcPts val="0"/>
              </a:spcBef>
              <a:buSzPct val="100000"/>
            </a:pPr>
            <a:r>
              <a:rPr lang="en" sz="1800"/>
              <a:t>It is usually told chronologically.</a:t>
            </a:r>
          </a:p>
          <a:p>
            <a:pPr marL="457200" lvl="0" indent="-342900" rtl="0">
              <a:spcBef>
                <a:spcPts val="0"/>
              </a:spcBef>
              <a:buSzPct val="100000"/>
            </a:pPr>
            <a:r>
              <a:rPr lang="en" sz="1800"/>
              <a:t>It usually has a purpose, which is usually stated in the opening sentence.</a:t>
            </a:r>
          </a:p>
          <a:p>
            <a:pPr marL="457200" lvl="0" indent="-342900" rtl="0">
              <a:spcBef>
                <a:spcPts val="0"/>
              </a:spcBef>
              <a:buSzPct val="100000"/>
            </a:pPr>
            <a:r>
              <a:rPr lang="en" sz="1800"/>
              <a:t>It may use dialogue.</a:t>
            </a:r>
          </a:p>
          <a:p>
            <a:pPr marL="457200" lvl="0" indent="-342900" rtl="0">
              <a:spcBef>
                <a:spcPts val="0"/>
              </a:spcBef>
              <a:buSzPct val="100000"/>
            </a:pPr>
            <a:r>
              <a:rPr lang="en" sz="1800"/>
              <a:t>It is written with sensory details and vivid descriptions to involve the reader. All these details relate in some way to the main point the writer is making.</a:t>
            </a:r>
          </a:p>
          <a:p>
            <a:pPr lvl="0" rtl="0">
              <a:spcBef>
                <a:spcPts val="0"/>
              </a:spcBef>
              <a:buNone/>
            </a:pPr>
            <a:r>
              <a:rPr lang="en" sz="1800" b="1"/>
              <a:t>All of these elements need to seamlessly combine.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457200" y="-175021"/>
            <a:ext cx="8229600" cy="857400"/>
          </a:xfrm>
          <a:prstGeom prst="rect">
            <a:avLst/>
          </a:prstGeom>
        </p:spPr>
        <p:txBody>
          <a:bodyPr lIns="91425" tIns="91425" rIns="91425" bIns="91425" anchor="b" anchorCtr="0">
            <a:noAutofit/>
          </a:bodyPr>
          <a:lstStyle/>
          <a:p>
            <a:pPr lvl="0" algn="ctr">
              <a:spcBef>
                <a:spcPts val="0"/>
              </a:spcBef>
              <a:buNone/>
            </a:pPr>
            <a:r>
              <a:rPr lang="en" u="sng"/>
              <a:t>More Tips on writing a narrative</a:t>
            </a:r>
          </a:p>
        </p:txBody>
      </p:sp>
      <p:sp>
        <p:nvSpPr>
          <p:cNvPr id="338" name="Shape 338"/>
          <p:cNvSpPr txBox="1">
            <a:spLocks noGrp="1"/>
          </p:cNvSpPr>
          <p:nvPr>
            <p:ph type="body" idx="1"/>
          </p:nvPr>
        </p:nvSpPr>
        <p:spPr>
          <a:xfrm>
            <a:off x="457200" y="514350"/>
            <a:ext cx="8229600" cy="4628999"/>
          </a:xfrm>
          <a:prstGeom prst="rect">
            <a:avLst/>
          </a:prstGeom>
        </p:spPr>
        <p:txBody>
          <a:bodyPr lIns="91425" tIns="91425" rIns="91425" bIns="91425" anchor="t" anchorCtr="0">
            <a:noAutofit/>
          </a:bodyPr>
          <a:lstStyle/>
          <a:p>
            <a:pPr marL="457200" lvl="0" indent="-381000" rtl="0">
              <a:spcBef>
                <a:spcPts val="0"/>
              </a:spcBef>
              <a:buSzPct val="100000"/>
            </a:pPr>
            <a:r>
              <a:rPr lang="en" sz="2400"/>
              <a:t>Your words need to be vivid and colorful to help the reader feel the same feelings that you felt.</a:t>
            </a:r>
          </a:p>
          <a:p>
            <a:pPr marL="457200" lvl="0" indent="-381000" rtl="0">
              <a:spcBef>
                <a:spcPts val="0"/>
              </a:spcBef>
              <a:buSzPct val="100000"/>
            </a:pPr>
            <a:r>
              <a:rPr lang="en" sz="2400"/>
              <a:t>Elements of the story need to support the point you are making and you need to remember to make reference to that point in </a:t>
            </a:r>
            <a:r>
              <a:rPr lang="en" sz="2400" u="sng"/>
              <a:t>the first sentence</a:t>
            </a:r>
            <a:r>
              <a:rPr lang="en" sz="2400"/>
              <a:t>.</a:t>
            </a:r>
          </a:p>
          <a:p>
            <a:pPr marL="457200" lvl="0" indent="-381000" rtl="0">
              <a:spcBef>
                <a:spcPts val="0"/>
              </a:spcBef>
              <a:buSzPct val="100000"/>
            </a:pPr>
            <a:r>
              <a:rPr lang="en" sz="2400"/>
              <a:t>You should make use of conflict and sequence.</a:t>
            </a:r>
          </a:p>
          <a:p>
            <a:pPr marL="457200" lvl="0" indent="-381000" rtl="0">
              <a:spcBef>
                <a:spcPts val="0"/>
              </a:spcBef>
              <a:buSzPct val="100000"/>
            </a:pPr>
            <a:r>
              <a:rPr lang="en" sz="2400"/>
              <a:t>You may use flashbacks and flash forwards to help the story build to a climax.</a:t>
            </a:r>
          </a:p>
          <a:p>
            <a:pPr marL="457200" lvl="0" indent="-381000" rtl="0">
              <a:spcBef>
                <a:spcPts val="0"/>
              </a:spcBef>
              <a:buSzPct val="100000"/>
            </a:pPr>
            <a:r>
              <a:rPr lang="en" sz="2400"/>
              <a:t>It is usually written in the first person, but third person may also be used.</a:t>
            </a:r>
          </a:p>
          <a:p>
            <a:pPr marL="457200" lvl="0" indent="-381000" rtl="0">
              <a:spcBef>
                <a:spcPts val="0"/>
              </a:spcBef>
              <a:buSzPct val="100000"/>
            </a:pPr>
            <a:r>
              <a:rPr lang="en" sz="2400"/>
              <a:t>Remember, a well-written narrative essay tells a story and makes a point.  </a:t>
            </a:r>
            <a:r>
              <a:rPr lang="en" sz="900" u="sng">
                <a:solidFill>
                  <a:schemeClr val="hlink"/>
                </a:solidFill>
                <a:hlinkClick r:id="rId3"/>
              </a:rPr>
              <a:t>http://prezi.com/zprlee4ning3/?utm_campaign=share&amp;utm_medium=copy&amp;rc=ex0share</a:t>
            </a:r>
          </a:p>
          <a:p>
            <a:pPr lvl="0">
              <a:spcBef>
                <a:spcPts val="0"/>
              </a:spcBef>
              <a:buNone/>
            </a:pPr>
            <a:endParaRPr sz="9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body" idx="2"/>
          </p:nvPr>
        </p:nvSpPr>
        <p:spPr>
          <a:xfrm>
            <a:off x="2171250" y="708900"/>
            <a:ext cx="4801499" cy="3725699"/>
          </a:xfrm>
          <a:prstGeom prst="rect">
            <a:avLst/>
          </a:prstGeom>
        </p:spPr>
        <p:txBody>
          <a:bodyPr lIns="91425" tIns="91425" rIns="91425" bIns="91425" anchor="t" anchorCtr="0">
            <a:noAutofit/>
          </a:bodyPr>
          <a:lstStyle/>
          <a:p>
            <a:pPr lvl="0" algn="ctr" rtl="0">
              <a:spcBef>
                <a:spcPts val="0"/>
              </a:spcBef>
              <a:buNone/>
            </a:pPr>
            <a:r>
              <a:rPr lang="en"/>
              <a:t>Homo Erectus</a:t>
            </a:r>
          </a:p>
          <a:p>
            <a:pPr lvl="0" algn="ctr" rtl="0">
              <a:spcBef>
                <a:spcPts val="0"/>
              </a:spcBef>
              <a:buNone/>
            </a:pPr>
            <a:r>
              <a:rPr lang="en"/>
              <a:t>Homo Habilis</a:t>
            </a:r>
          </a:p>
          <a:p>
            <a:pPr lvl="0" algn="ctr" rtl="0">
              <a:spcBef>
                <a:spcPts val="0"/>
              </a:spcBef>
              <a:buNone/>
            </a:pPr>
            <a:r>
              <a:rPr lang="en"/>
              <a:t>Homo Sapien</a:t>
            </a:r>
          </a:p>
          <a:p>
            <a:pPr lvl="0" algn="ctr" rtl="0">
              <a:spcBef>
                <a:spcPts val="0"/>
              </a:spcBef>
              <a:buNone/>
            </a:pPr>
            <a:r>
              <a:rPr lang="en">
                <a:solidFill>
                  <a:schemeClr val="dk1"/>
                </a:solidFill>
              </a:rPr>
              <a:t>Homo Sahelanthropus</a:t>
            </a:r>
          </a:p>
          <a:p>
            <a:pPr lvl="0" algn="ctr" rtl="0">
              <a:spcBef>
                <a:spcPts val="0"/>
              </a:spcBef>
              <a:buNone/>
            </a:pPr>
            <a:r>
              <a:rPr lang="en">
                <a:solidFill>
                  <a:schemeClr val="dk1"/>
                </a:solidFill>
              </a:rPr>
              <a:t>Homo Australopithecines</a:t>
            </a:r>
          </a:p>
          <a:p>
            <a:pPr lvl="0" algn="ctr">
              <a:spcBef>
                <a:spcPts val="0"/>
              </a:spcBef>
              <a:buNone/>
            </a:pPr>
            <a:r>
              <a:rPr lang="en"/>
              <a:t>Homo Neanderthalensis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lgn="ctr">
              <a:spcBef>
                <a:spcPts val="0"/>
              </a:spcBef>
              <a:buNone/>
            </a:pPr>
            <a:r>
              <a:rPr lang="en"/>
              <a:t>Citations</a:t>
            </a:r>
          </a:p>
        </p:txBody>
      </p:sp>
      <p:sp>
        <p:nvSpPr>
          <p:cNvPr id="349" name="Shape 349"/>
          <p:cNvSpPr txBox="1">
            <a:spLocks noGrp="1"/>
          </p:cNvSpPr>
          <p:nvPr>
            <p:ph type="body" idx="1"/>
          </p:nvPr>
        </p:nvSpPr>
        <p:spPr>
          <a:xfrm>
            <a:off x="571975" y="1063375"/>
            <a:ext cx="8229600" cy="3725699"/>
          </a:xfrm>
          <a:prstGeom prst="rect">
            <a:avLst/>
          </a:prstGeom>
        </p:spPr>
        <p:txBody>
          <a:bodyPr lIns="91425" tIns="91425" rIns="91425" bIns="91425" anchor="t" anchorCtr="0">
            <a:noAutofit/>
          </a:bodyPr>
          <a:lstStyle/>
          <a:p>
            <a:pPr lvl="0" rtl="0">
              <a:spcBef>
                <a:spcPts val="0"/>
              </a:spcBef>
              <a:buNone/>
            </a:pPr>
            <a:r>
              <a:rPr lang="en" sz="1000" u="sng">
                <a:solidFill>
                  <a:schemeClr val="hlink"/>
                </a:solidFill>
                <a:hlinkClick r:id="rId3"/>
              </a:rPr>
              <a:t>www.smithsonianmag.com</a:t>
            </a:r>
          </a:p>
          <a:p>
            <a:pPr lvl="0" rtl="0">
              <a:spcBef>
                <a:spcPts val="0"/>
              </a:spcBef>
              <a:buNone/>
            </a:pPr>
            <a:r>
              <a:rPr lang="en" sz="1000" u="sng">
                <a:solidFill>
                  <a:schemeClr val="hlink"/>
                </a:solidFill>
                <a:hlinkClick r:id="rId4"/>
              </a:rPr>
              <a:t>http://www.merriam-webster.com</a:t>
            </a:r>
          </a:p>
          <a:p>
            <a:pPr lvl="0" rtl="0">
              <a:spcBef>
                <a:spcPts val="0"/>
              </a:spcBef>
              <a:buNone/>
            </a:pPr>
            <a:r>
              <a:rPr lang="en" sz="1000" u="sng">
                <a:solidFill>
                  <a:schemeClr val="hlink"/>
                </a:solidFill>
                <a:hlinkClick r:id="rId5"/>
              </a:rPr>
              <a:t>https://www.khanacademy.org/</a:t>
            </a:r>
          </a:p>
          <a:p>
            <a:pPr lvl="0" rtl="0">
              <a:spcBef>
                <a:spcPts val="0"/>
              </a:spcBef>
              <a:buNone/>
            </a:pPr>
            <a:r>
              <a:rPr lang="en" sz="1000" u="sng">
                <a:solidFill>
                  <a:schemeClr val="hlink"/>
                </a:solidFill>
                <a:hlinkClick r:id="rId6"/>
              </a:rPr>
              <a:t>http://www.bradshawfoundation.com</a:t>
            </a:r>
          </a:p>
          <a:p>
            <a:pPr lvl="0" rtl="0">
              <a:spcBef>
                <a:spcPts val="0"/>
              </a:spcBef>
              <a:buNone/>
            </a:pPr>
            <a:r>
              <a:rPr lang="en" sz="1000" u="sng">
                <a:solidFill>
                  <a:schemeClr val="hlink"/>
                </a:solidFill>
                <a:hlinkClick r:id="rId7"/>
              </a:rPr>
              <a:t>http://australianmuseum.net.au/</a:t>
            </a:r>
          </a:p>
          <a:p>
            <a:pPr lvl="0" rtl="0">
              <a:spcBef>
                <a:spcPts val="0"/>
              </a:spcBef>
              <a:buNone/>
            </a:pPr>
            <a:r>
              <a:rPr lang="en" sz="1000" u="sng">
                <a:solidFill>
                  <a:schemeClr val="hlink"/>
                </a:solidFill>
                <a:hlinkClick r:id="rId8"/>
              </a:rPr>
              <a:t>http://notebookingfairy.com/pixiedust/all-purpose/timeline-notebooking-page.pdf</a:t>
            </a:r>
          </a:p>
          <a:p>
            <a:pPr lvl="0" rtl="0">
              <a:spcBef>
                <a:spcPts val="0"/>
              </a:spcBef>
              <a:buNone/>
            </a:pPr>
            <a:r>
              <a:rPr lang="en" sz="1000" u="sng">
                <a:solidFill>
                  <a:schemeClr val="hlink"/>
                </a:solidFill>
                <a:hlinkClick r:id="rId9"/>
              </a:rPr>
              <a:t>http://www.mesopotamia.co.uk/writing/story/sto_set.html</a:t>
            </a:r>
          </a:p>
          <a:p>
            <a:pPr lvl="0" rtl="0">
              <a:spcBef>
                <a:spcPts val="0"/>
              </a:spcBef>
              <a:buNone/>
            </a:pPr>
            <a:r>
              <a:rPr lang="en" sz="1000" u="sng">
                <a:solidFill>
                  <a:schemeClr val="hlink"/>
                </a:solidFill>
                <a:hlinkClick r:id="rId10"/>
              </a:rPr>
              <a:t>http://humanorigins.si.edu/evidence/human-evolution-timeline-interactive</a:t>
            </a:r>
          </a:p>
          <a:p>
            <a:pPr lvl="0" rtl="0">
              <a:spcBef>
                <a:spcPts val="0"/>
              </a:spcBef>
              <a:buNone/>
            </a:pPr>
            <a:r>
              <a:rPr lang="en" sz="1000" u="sng">
                <a:solidFill>
                  <a:schemeClr val="hlink"/>
                </a:solidFill>
                <a:hlinkClick r:id="rId11"/>
              </a:rPr>
              <a:t>http://commoncoresuccess.elschools.org/curriculum/grade-8/module-1/unit-1/lesson-6</a:t>
            </a:r>
          </a:p>
          <a:p>
            <a:pPr lvl="0" rtl="0">
              <a:spcBef>
                <a:spcPts val="0"/>
              </a:spcBef>
              <a:buClr>
                <a:schemeClr val="dk1"/>
              </a:buClr>
              <a:buSzPct val="110000"/>
              <a:buFont typeface="Arial"/>
              <a:buNone/>
            </a:pPr>
            <a:r>
              <a:rPr lang="en" sz="1000">
                <a:solidFill>
                  <a:schemeClr val="dk1"/>
                </a:solidFill>
              </a:rPr>
              <a:t>#1 </a:t>
            </a:r>
            <a:r>
              <a:rPr lang="en" sz="1000" u="sng">
                <a:solidFill>
                  <a:schemeClr val="hlink"/>
                </a:solidFill>
                <a:hlinkClick r:id="rId12"/>
              </a:rPr>
              <a:t>http://youtu.be/MYbDJF_gMtw</a:t>
            </a:r>
          </a:p>
          <a:p>
            <a:pPr lvl="0" rtl="0">
              <a:spcBef>
                <a:spcPts val="0"/>
              </a:spcBef>
              <a:buNone/>
            </a:pPr>
            <a:r>
              <a:rPr lang="en" sz="1000"/>
              <a:t>#2</a:t>
            </a:r>
            <a:r>
              <a:rPr lang="en" sz="1000" u="sng">
                <a:solidFill>
                  <a:schemeClr val="hlink"/>
                </a:solidFill>
                <a:hlinkClick r:id="rId13"/>
              </a:rPr>
              <a:t>http://youtu.be/-XD9ehC6MWo</a:t>
            </a:r>
          </a:p>
          <a:p>
            <a:pPr lvl="0" rtl="0">
              <a:spcBef>
                <a:spcPts val="0"/>
              </a:spcBef>
              <a:buNone/>
            </a:pPr>
            <a:r>
              <a:rPr lang="en" sz="1000"/>
              <a:t>#3 </a:t>
            </a:r>
            <a:r>
              <a:rPr lang="en" sz="1000" u="sng">
                <a:solidFill>
                  <a:schemeClr val="hlink"/>
                </a:solidFill>
                <a:hlinkClick r:id="rId14"/>
              </a:rPr>
              <a:t>http://youtu.be/PqHNQ9bvCfQ</a:t>
            </a:r>
          </a:p>
          <a:p>
            <a:pPr lvl="0" rtl="0">
              <a:spcBef>
                <a:spcPts val="0"/>
              </a:spcBef>
              <a:buNone/>
            </a:pPr>
            <a:r>
              <a:rPr lang="en" sz="1000" u="sng">
                <a:solidFill>
                  <a:schemeClr val="hlink"/>
                </a:solidFill>
                <a:hlinkClick r:id="rId15"/>
              </a:rPr>
              <a:t>http://www.besthistorysites.net/index.php/prehistory</a:t>
            </a:r>
          </a:p>
          <a:p>
            <a:pPr lvl="0" rtl="0">
              <a:spcBef>
                <a:spcPts val="0"/>
              </a:spcBef>
              <a:buNone/>
            </a:pPr>
            <a:r>
              <a:rPr lang="en" sz="1000"/>
              <a:t>Kill it eat it : </a:t>
            </a:r>
            <a:r>
              <a:rPr lang="en" sz="1000" u="sng">
                <a:solidFill>
                  <a:schemeClr val="hlink"/>
                </a:solidFill>
                <a:hlinkClick r:id="rId16"/>
              </a:rPr>
              <a:t>http://youtu.be/3_MlaeUtkqU</a:t>
            </a:r>
          </a:p>
          <a:p>
            <a:pPr lvl="0" rtl="0">
              <a:spcBef>
                <a:spcPts val="0"/>
              </a:spcBef>
              <a:buNone/>
            </a:pPr>
            <a:r>
              <a:rPr lang="en" sz="1000"/>
              <a:t>Battle for earth </a:t>
            </a:r>
            <a:r>
              <a:rPr lang="en" sz="1000" u="sng">
                <a:solidFill>
                  <a:schemeClr val="hlink"/>
                </a:solidFill>
                <a:hlinkClick r:id="rId17"/>
              </a:rPr>
              <a:t>http://youtu.be/TUliLKSJ4bQ</a:t>
            </a:r>
          </a:p>
          <a:p>
            <a:pPr lvl="0" rtl="0">
              <a:spcBef>
                <a:spcPts val="0"/>
              </a:spcBef>
              <a:buNone/>
            </a:pPr>
            <a:r>
              <a:rPr lang="en" sz="1000"/>
              <a:t>Neander pt 1 </a:t>
            </a:r>
            <a:r>
              <a:rPr lang="en" sz="1000" u="sng">
                <a:solidFill>
                  <a:schemeClr val="hlink"/>
                </a:solidFill>
                <a:hlinkClick r:id="rId18"/>
              </a:rPr>
              <a:t>http://youtu.be/W7UFbxsF3p0</a:t>
            </a:r>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400"/>
          </a:p>
          <a:p>
            <a:pPr lvl="0" rtl="0">
              <a:spcBef>
                <a:spcPts val="0"/>
              </a:spcBef>
              <a:buNone/>
            </a:pPr>
            <a:endParaRPr sz="1400"/>
          </a:p>
          <a:p>
            <a:pPr lvl="0" rtl="0">
              <a:spcBef>
                <a:spcPts val="0"/>
              </a:spcBef>
              <a:buNone/>
            </a:pPr>
            <a:endParaRPr sz="1400"/>
          </a:p>
          <a:p>
            <a:pPr lvl="0" rtl="0">
              <a:spcBef>
                <a:spcPts val="0"/>
              </a:spcBef>
              <a:buNone/>
            </a:pPr>
            <a:endParaRPr sz="1400"/>
          </a:p>
          <a:p>
            <a:pPr lvl="0" rtl="0">
              <a:spcBef>
                <a:spcPts val="0"/>
              </a:spcBef>
              <a:buNone/>
            </a:pPr>
            <a:endParaRPr sz="14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Shape 354"/>
          <p:cNvPicPr preferRelativeResize="0"/>
          <p:nvPr/>
        </p:nvPicPr>
        <p:blipFill>
          <a:blip r:embed="rId3">
            <a:alphaModFix/>
          </a:blip>
          <a:stretch>
            <a:fillRect/>
          </a:stretch>
        </p:blipFill>
        <p:spPr>
          <a:xfrm>
            <a:off x="0" y="974475"/>
            <a:ext cx="4105750" cy="4105750"/>
          </a:xfrm>
          <a:prstGeom prst="rect">
            <a:avLst/>
          </a:prstGeom>
          <a:noFill/>
          <a:ln>
            <a:noFill/>
          </a:ln>
        </p:spPr>
      </p:pic>
      <p:pic>
        <p:nvPicPr>
          <p:cNvPr id="355" name="Shape 355"/>
          <p:cNvPicPr preferRelativeResize="0"/>
          <p:nvPr/>
        </p:nvPicPr>
        <p:blipFill>
          <a:blip r:embed="rId4">
            <a:alphaModFix/>
          </a:blip>
          <a:stretch>
            <a:fillRect/>
          </a:stretch>
        </p:blipFill>
        <p:spPr>
          <a:xfrm>
            <a:off x="4105750" y="934977"/>
            <a:ext cx="4885974" cy="4184749"/>
          </a:xfrm>
          <a:prstGeom prst="rect">
            <a:avLst/>
          </a:prstGeom>
          <a:noFill/>
          <a:ln>
            <a:noFill/>
          </a:ln>
        </p:spPr>
      </p:pic>
      <p:sp>
        <p:nvSpPr>
          <p:cNvPr id="356" name="Shape 356"/>
          <p:cNvSpPr txBox="1"/>
          <p:nvPr/>
        </p:nvSpPr>
        <p:spPr>
          <a:xfrm>
            <a:off x="80200" y="200525"/>
            <a:ext cx="8911499" cy="734400"/>
          </a:xfrm>
          <a:prstGeom prst="rect">
            <a:avLst/>
          </a:prstGeom>
          <a:noFill/>
          <a:ln>
            <a:noFill/>
          </a:ln>
        </p:spPr>
        <p:txBody>
          <a:bodyPr lIns="91425" tIns="91425" rIns="91425" bIns="91425" anchor="t" anchorCtr="0">
            <a:noAutofit/>
          </a:bodyPr>
          <a:lstStyle/>
          <a:p>
            <a:pPr lvl="0">
              <a:spcBef>
                <a:spcPts val="0"/>
              </a:spcBef>
              <a:buNone/>
            </a:pPr>
            <a:r>
              <a:rPr lang="en" sz="3600" b="1">
                <a:solidFill>
                  <a:schemeClr val="dk1"/>
                </a:solidFill>
              </a:rPr>
              <a:t>      Tanzania                       Laetoli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body" idx="1"/>
          </p:nvPr>
        </p:nvSpPr>
        <p:spPr>
          <a:xfrm>
            <a:off x="457200" y="123675"/>
            <a:ext cx="8229600" cy="4749899"/>
          </a:xfrm>
          <a:prstGeom prst="rect">
            <a:avLst/>
          </a:prstGeom>
        </p:spPr>
        <p:txBody>
          <a:bodyPr lIns="91425" tIns="91425" rIns="91425" bIns="91425" anchor="t" anchorCtr="0">
            <a:noAutofit/>
          </a:bodyPr>
          <a:lstStyle/>
          <a:p>
            <a:pPr marL="1828800" lvl="0" indent="457200" rtl="0">
              <a:spcBef>
                <a:spcPts val="0"/>
              </a:spcBef>
              <a:buNone/>
            </a:pPr>
            <a:r>
              <a:rPr lang="en" sz="4800"/>
              <a:t>Blow it up!</a:t>
            </a:r>
          </a:p>
          <a:p>
            <a:pPr lvl="0">
              <a:spcBef>
                <a:spcPts val="0"/>
              </a:spcBef>
              <a:buNone/>
            </a:pPr>
            <a:r>
              <a:rPr lang="en" sz="4800"/>
              <a:t>Choose one of your ideas and expand on it with Four more sentences.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title"/>
          </p:nvPr>
        </p:nvSpPr>
        <p:spPr>
          <a:xfrm>
            <a:off x="0" y="530150"/>
            <a:ext cx="8715600" cy="645899"/>
          </a:xfrm>
          <a:prstGeom prst="rect">
            <a:avLst/>
          </a:prstGeom>
        </p:spPr>
        <p:txBody>
          <a:bodyPr lIns="91425" tIns="91425" rIns="91425" bIns="91425" anchor="b" anchorCtr="0">
            <a:noAutofit/>
          </a:bodyPr>
          <a:lstStyle/>
          <a:p>
            <a:pPr lvl="0" rtl="0">
              <a:spcBef>
                <a:spcPts val="0"/>
              </a:spcBef>
              <a:buNone/>
            </a:pPr>
            <a:r>
              <a:rPr lang="en"/>
              <a:t>Laetoli Footprints found in Tanzania </a:t>
            </a:r>
          </a:p>
          <a:p>
            <a:pPr lvl="0">
              <a:spcBef>
                <a:spcPts val="0"/>
              </a:spcBef>
              <a:buNone/>
            </a:pPr>
            <a:r>
              <a:rPr lang="en"/>
              <a:t>             3.6 Million Years ago.</a:t>
            </a:r>
          </a:p>
        </p:txBody>
      </p:sp>
      <p:pic>
        <p:nvPicPr>
          <p:cNvPr id="362" name="Shape 362"/>
          <p:cNvPicPr preferRelativeResize="0"/>
          <p:nvPr/>
        </p:nvPicPr>
        <p:blipFill>
          <a:blip r:embed="rId3">
            <a:alphaModFix/>
          </a:blip>
          <a:stretch>
            <a:fillRect/>
          </a:stretch>
        </p:blipFill>
        <p:spPr>
          <a:xfrm>
            <a:off x="513300" y="1176050"/>
            <a:ext cx="3786400" cy="3642700"/>
          </a:xfrm>
          <a:prstGeom prst="rect">
            <a:avLst/>
          </a:prstGeom>
          <a:noFill/>
          <a:ln>
            <a:noFill/>
          </a:ln>
        </p:spPr>
      </p:pic>
      <p:pic>
        <p:nvPicPr>
          <p:cNvPr id="363" name="Shape 363"/>
          <p:cNvPicPr preferRelativeResize="0"/>
          <p:nvPr/>
        </p:nvPicPr>
        <p:blipFill>
          <a:blip r:embed="rId4">
            <a:alphaModFix/>
          </a:blip>
          <a:stretch>
            <a:fillRect/>
          </a:stretch>
        </p:blipFill>
        <p:spPr>
          <a:xfrm>
            <a:off x="4828325" y="1176050"/>
            <a:ext cx="3751149" cy="3642699"/>
          </a:xfrm>
          <a:prstGeom prst="rect">
            <a:avLst/>
          </a:prstGeom>
          <a:noFill/>
          <a:ln>
            <a:noFill/>
          </a:ln>
        </p:spPr>
      </p:pic>
      <p:sp>
        <p:nvSpPr>
          <p:cNvPr id="364" name="Shape 364"/>
          <p:cNvSpPr txBox="1"/>
          <p:nvPr/>
        </p:nvSpPr>
        <p:spPr>
          <a:xfrm>
            <a:off x="314275" y="5059700"/>
            <a:ext cx="7594799" cy="251400"/>
          </a:xfrm>
          <a:prstGeom prst="rect">
            <a:avLst/>
          </a:prstGeom>
          <a:noFill/>
          <a:ln>
            <a:noFill/>
          </a:ln>
        </p:spPr>
        <p:txBody>
          <a:bodyPr lIns="91425" tIns="91425" rIns="91425" bIns="91425" anchor="ctr" anchorCtr="0">
            <a:noAutofit/>
          </a:bodyPr>
          <a:lstStyle/>
          <a:p>
            <a:pPr lvl="0" rtl="0">
              <a:spcBef>
                <a:spcPts val="600"/>
              </a:spcBef>
              <a:buClr>
                <a:schemeClr val="dk1"/>
              </a:buClr>
              <a:buSzPct val="110000"/>
              <a:buFont typeface="Arial"/>
              <a:buNone/>
            </a:pPr>
            <a:r>
              <a:rPr lang="en" sz="1000" u="sng">
                <a:solidFill>
                  <a:schemeClr val="folHlink"/>
                </a:solidFill>
                <a:hlinkClick r:id="rId5"/>
              </a:rPr>
              <a:t>https://www.youtube.com/watch?feature=player_detailpage&amp;v=Mm-IxK1GrYE</a:t>
            </a:r>
          </a:p>
          <a:p>
            <a:pPr lvl="0" rtl="0">
              <a:spcBef>
                <a:spcPts val="600"/>
              </a:spcBef>
              <a:buNone/>
            </a:pPr>
            <a:endParaRPr sz="1000">
              <a:solidFill>
                <a:srgbClr val="33333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708900"/>
            <a:ext cx="3994500" cy="2465099"/>
          </a:xfrm>
          <a:prstGeom prst="rect">
            <a:avLst/>
          </a:prstGeom>
        </p:spPr>
        <p:txBody>
          <a:bodyPr lIns="91425" tIns="91425" rIns="91425" bIns="91425" anchor="t" anchorCtr="0">
            <a:noAutofit/>
          </a:bodyPr>
          <a:lstStyle/>
          <a:p>
            <a:pPr marL="457200" lvl="0" indent="-457200" rtl="0">
              <a:spcBef>
                <a:spcPts val="0"/>
              </a:spcBef>
              <a:buSzPct val="100000"/>
              <a:buChar char="●"/>
            </a:pPr>
            <a:r>
              <a:rPr lang="en" sz="3600"/>
              <a:t>Hominid</a:t>
            </a:r>
          </a:p>
          <a:p>
            <a:pPr marL="457200" lvl="0" indent="-457200" rtl="0">
              <a:spcBef>
                <a:spcPts val="0"/>
              </a:spcBef>
              <a:buSzPct val="100000"/>
              <a:buChar char="●"/>
            </a:pPr>
            <a:r>
              <a:rPr lang="en" sz="3600"/>
              <a:t>Prehistory </a:t>
            </a:r>
          </a:p>
          <a:p>
            <a:pPr marL="457200" lvl="0" indent="-457200" rtl="0">
              <a:spcBef>
                <a:spcPts val="0"/>
              </a:spcBef>
              <a:buSzPct val="100000"/>
              <a:buChar char="●"/>
            </a:pPr>
            <a:r>
              <a:rPr lang="en" sz="3600"/>
              <a:t>Archaeology</a:t>
            </a:r>
            <a:r>
              <a:rPr lang="en" sz="1100"/>
              <a:t> </a:t>
            </a:r>
          </a:p>
          <a:p>
            <a:pPr marL="457200" lvl="0" indent="-457200" rtl="0">
              <a:spcBef>
                <a:spcPts val="0"/>
              </a:spcBef>
              <a:buSzPct val="100000"/>
              <a:buChar char="●"/>
            </a:pPr>
            <a:r>
              <a:rPr lang="en" sz="3600"/>
              <a:t>Anthropology</a:t>
            </a:r>
          </a:p>
          <a:p>
            <a:pPr lvl="0" rtl="0">
              <a:spcBef>
                <a:spcPts val="0"/>
              </a:spcBef>
              <a:buNone/>
            </a:pPr>
            <a:endParaRPr/>
          </a:p>
          <a:p>
            <a:pPr lvl="0">
              <a:spcBef>
                <a:spcPts val="0"/>
              </a:spcBef>
              <a:buNone/>
            </a:pPr>
            <a:endParaRPr/>
          </a:p>
        </p:txBody>
      </p:sp>
      <p:sp>
        <p:nvSpPr>
          <p:cNvPr id="61" name="Shape 61"/>
          <p:cNvSpPr txBox="1">
            <a:spLocks noGrp="1"/>
          </p:cNvSpPr>
          <p:nvPr>
            <p:ph type="title"/>
          </p:nvPr>
        </p:nvSpPr>
        <p:spPr>
          <a:xfrm>
            <a:off x="457200" y="3"/>
            <a:ext cx="8229600" cy="857400"/>
          </a:xfrm>
          <a:prstGeom prst="rect">
            <a:avLst/>
          </a:prstGeom>
        </p:spPr>
        <p:txBody>
          <a:bodyPr lIns="91425" tIns="91425" rIns="91425" bIns="91425" anchor="b" anchorCtr="0">
            <a:noAutofit/>
          </a:bodyPr>
          <a:lstStyle/>
          <a:p>
            <a:pPr lvl="0" algn="ctr">
              <a:spcBef>
                <a:spcPts val="0"/>
              </a:spcBef>
              <a:buNone/>
            </a:pPr>
            <a:r>
              <a:rPr lang="en"/>
              <a:t>Our Word Wall</a:t>
            </a:r>
          </a:p>
        </p:txBody>
      </p:sp>
      <p:sp>
        <p:nvSpPr>
          <p:cNvPr id="62" name="Shape 62"/>
          <p:cNvSpPr txBox="1">
            <a:spLocks noGrp="1"/>
          </p:cNvSpPr>
          <p:nvPr>
            <p:ph type="body" idx="2"/>
          </p:nvPr>
        </p:nvSpPr>
        <p:spPr>
          <a:xfrm>
            <a:off x="4692300" y="708900"/>
            <a:ext cx="3994500" cy="2465099"/>
          </a:xfrm>
          <a:prstGeom prst="rect">
            <a:avLst/>
          </a:prstGeom>
        </p:spPr>
        <p:txBody>
          <a:bodyPr lIns="91425" tIns="91425" rIns="91425" bIns="91425" anchor="t" anchorCtr="0">
            <a:noAutofit/>
          </a:bodyPr>
          <a:lstStyle/>
          <a:p>
            <a:pPr marL="457200" lvl="0" indent="-457200" rtl="0">
              <a:spcBef>
                <a:spcPts val="0"/>
              </a:spcBef>
              <a:buClr>
                <a:schemeClr val="dk1"/>
              </a:buClr>
              <a:buSzPct val="100000"/>
              <a:buChar char="●"/>
            </a:pPr>
            <a:r>
              <a:rPr lang="en" sz="3600">
                <a:solidFill>
                  <a:schemeClr val="dk1"/>
                </a:solidFill>
              </a:rPr>
              <a:t>Artifacts/fossils</a:t>
            </a:r>
          </a:p>
          <a:p>
            <a:pPr marL="457200" lvl="0" indent="-228600" rtl="0">
              <a:spcBef>
                <a:spcPts val="0"/>
              </a:spcBef>
              <a:buClr>
                <a:schemeClr val="dk1"/>
              </a:buClr>
              <a:buChar char="●"/>
            </a:pPr>
            <a:r>
              <a:rPr lang="en" sz="3600">
                <a:solidFill>
                  <a:schemeClr val="dk1"/>
                </a:solidFill>
              </a:rPr>
              <a:t>Paleolithic</a:t>
            </a:r>
            <a:r>
              <a:rPr lang="en" sz="1400">
                <a:solidFill>
                  <a:schemeClr val="dk1"/>
                </a:solidFill>
              </a:rPr>
              <a:t>“Old stone age”</a:t>
            </a:r>
          </a:p>
          <a:p>
            <a:pPr marL="457200" lvl="0" indent="-228600" rtl="0">
              <a:spcBef>
                <a:spcPts val="0"/>
              </a:spcBef>
              <a:buClr>
                <a:schemeClr val="dk1"/>
              </a:buClr>
              <a:buChar char="●"/>
            </a:pPr>
            <a:r>
              <a:rPr lang="en" sz="3600">
                <a:solidFill>
                  <a:schemeClr val="dk1"/>
                </a:solidFill>
              </a:rPr>
              <a:t>Neolithic</a:t>
            </a:r>
            <a:r>
              <a:rPr lang="en" sz="1400">
                <a:solidFill>
                  <a:schemeClr val="dk1"/>
                </a:solidFill>
              </a:rPr>
              <a:t>“New stone age”</a:t>
            </a:r>
          </a:p>
          <a:p>
            <a:pPr marL="457200" lvl="0" indent="-457200" rtl="0">
              <a:spcBef>
                <a:spcPts val="0"/>
              </a:spcBef>
              <a:buClr>
                <a:schemeClr val="dk1"/>
              </a:buClr>
              <a:buSzPct val="100000"/>
              <a:buChar char="●"/>
            </a:pPr>
            <a:r>
              <a:rPr lang="en" sz="3600">
                <a:solidFill>
                  <a:schemeClr val="dk1"/>
                </a:solidFill>
              </a:rPr>
              <a:t>Agriculture</a:t>
            </a:r>
          </a:p>
          <a:p>
            <a:pPr lvl="0">
              <a:spcBef>
                <a:spcPts val="0"/>
              </a:spcBef>
              <a:buNone/>
            </a:pPr>
            <a:endParaRPr/>
          </a:p>
        </p:txBody>
      </p:sp>
      <p:pic>
        <p:nvPicPr>
          <p:cNvPr id="63" name="Shape 63"/>
          <p:cNvPicPr preferRelativeResize="0"/>
          <p:nvPr/>
        </p:nvPicPr>
        <p:blipFill>
          <a:blip r:embed="rId3">
            <a:alphaModFix/>
          </a:blip>
          <a:stretch>
            <a:fillRect/>
          </a:stretch>
        </p:blipFill>
        <p:spPr>
          <a:xfrm>
            <a:off x="1724375" y="3174100"/>
            <a:ext cx="5695250" cy="1969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501800" y="133825"/>
            <a:ext cx="8229600" cy="1670099"/>
          </a:xfrm>
          <a:prstGeom prst="rect">
            <a:avLst/>
          </a:prstGeom>
        </p:spPr>
        <p:txBody>
          <a:bodyPr lIns="91425" tIns="91425" rIns="91425" bIns="91425" anchor="b" anchorCtr="0">
            <a:noAutofit/>
          </a:bodyPr>
          <a:lstStyle/>
          <a:p>
            <a:pPr lvl="0" algn="l">
              <a:spcBef>
                <a:spcPts val="0"/>
              </a:spcBef>
              <a:buNone/>
            </a:pPr>
            <a:endParaRPr b="0"/>
          </a:p>
        </p:txBody>
      </p:sp>
      <p:pic>
        <p:nvPicPr>
          <p:cNvPr id="69" name="Shape 69"/>
          <p:cNvPicPr preferRelativeResize="0"/>
          <p:nvPr/>
        </p:nvPicPr>
        <p:blipFill>
          <a:blip r:embed="rId3">
            <a:alphaModFix/>
          </a:blip>
          <a:stretch>
            <a:fillRect/>
          </a:stretch>
        </p:blipFill>
        <p:spPr>
          <a:xfrm>
            <a:off x="374675" y="133824"/>
            <a:ext cx="8356724" cy="45411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40857"/>
            <a:ext cx="8229600" cy="1708799"/>
          </a:xfrm>
          <a:prstGeom prst="rect">
            <a:avLst/>
          </a:prstGeom>
        </p:spPr>
        <p:txBody>
          <a:bodyPr lIns="91425" tIns="91425" rIns="91425" bIns="91425" anchor="b" anchorCtr="0">
            <a:noAutofit/>
          </a:bodyPr>
          <a:lstStyle/>
          <a:p>
            <a:pPr lvl="0" rtl="0">
              <a:spcBef>
                <a:spcPts val="0"/>
              </a:spcBef>
              <a:buNone/>
            </a:pPr>
            <a:endParaRPr/>
          </a:p>
          <a:p>
            <a:pPr lvl="0" rtl="0">
              <a:spcBef>
                <a:spcPts val="0"/>
              </a:spcBef>
              <a:buNone/>
            </a:pPr>
            <a:endParaRPr/>
          </a:p>
          <a:p>
            <a:pPr lvl="0" rtl="0">
              <a:spcBef>
                <a:spcPts val="0"/>
              </a:spcBef>
              <a:buNone/>
            </a:pPr>
            <a:endParaRPr/>
          </a:p>
          <a:p>
            <a:pPr lvl="0">
              <a:spcBef>
                <a:spcPts val="0"/>
              </a:spcBef>
              <a:buNone/>
            </a:pPr>
            <a:r>
              <a:rPr lang="en"/>
              <a:t>Hominids: </a:t>
            </a:r>
            <a:r>
              <a:rPr lang="en" b="0"/>
              <a:t>A primate of a family (Hominidae) that includes humans and their fossil ancestors. </a:t>
            </a:r>
          </a:p>
        </p:txBody>
      </p:sp>
      <p:pic>
        <p:nvPicPr>
          <p:cNvPr id="75" name="Shape 75" descr="http://www.maropeng.co.za/uploads/files/schoolkid_harry.jpg"/>
          <p:cNvPicPr preferRelativeResize="0"/>
          <p:nvPr/>
        </p:nvPicPr>
        <p:blipFill>
          <a:blip r:embed="rId3">
            <a:alphaModFix/>
          </a:blip>
          <a:stretch>
            <a:fillRect/>
          </a:stretch>
        </p:blipFill>
        <p:spPr>
          <a:xfrm>
            <a:off x="5380075" y="1314875"/>
            <a:ext cx="3059175" cy="3582175"/>
          </a:xfrm>
          <a:prstGeom prst="rect">
            <a:avLst/>
          </a:prstGeom>
          <a:noFill/>
          <a:ln>
            <a:noFill/>
          </a:ln>
        </p:spPr>
      </p:pic>
      <p:pic>
        <p:nvPicPr>
          <p:cNvPr id="76" name="Shape 76" descr="http://graphics8.nytimes.com/images/2009/04/27/science/28hobb-600.jpg"/>
          <p:cNvPicPr preferRelativeResize="0"/>
          <p:nvPr/>
        </p:nvPicPr>
        <p:blipFill>
          <a:blip r:embed="rId4">
            <a:alphaModFix/>
          </a:blip>
          <a:stretch>
            <a:fillRect/>
          </a:stretch>
        </p:blipFill>
        <p:spPr>
          <a:xfrm>
            <a:off x="457200" y="1949650"/>
            <a:ext cx="4254243" cy="27794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0"/>
            <a:ext cx="8229600" cy="1063499"/>
          </a:xfrm>
          <a:prstGeom prst="rect">
            <a:avLst/>
          </a:prstGeom>
        </p:spPr>
        <p:txBody>
          <a:bodyPr lIns="91425" tIns="91425" rIns="91425" bIns="91425" anchor="b" anchorCtr="0">
            <a:noAutofit/>
          </a:bodyPr>
          <a:lstStyle/>
          <a:p>
            <a:pPr lvl="0" algn="ctr" rtl="0">
              <a:spcBef>
                <a:spcPts val="0"/>
              </a:spcBef>
              <a:buNone/>
            </a:pPr>
            <a:endParaRPr/>
          </a:p>
          <a:p>
            <a:pPr lvl="0" algn="ctr" rtl="0">
              <a:spcBef>
                <a:spcPts val="0"/>
              </a:spcBef>
              <a:buNone/>
            </a:pPr>
            <a:endParaRPr/>
          </a:p>
          <a:p>
            <a:pPr lvl="0" algn="ctr" rtl="0">
              <a:spcBef>
                <a:spcPts val="0"/>
              </a:spcBef>
              <a:buNone/>
            </a:pPr>
            <a:endParaRPr/>
          </a:p>
          <a:p>
            <a:pPr lvl="0" algn="ctr" rtl="0">
              <a:spcBef>
                <a:spcPts val="0"/>
              </a:spcBef>
              <a:buNone/>
            </a:pPr>
            <a:endParaRPr sz="2400"/>
          </a:p>
        </p:txBody>
      </p:sp>
      <p:sp>
        <p:nvSpPr>
          <p:cNvPr id="82" name="Shape 82"/>
          <p:cNvSpPr txBox="1">
            <a:spLocks noGrp="1"/>
          </p:cNvSpPr>
          <p:nvPr>
            <p:ph type="body" idx="1"/>
          </p:nvPr>
        </p:nvSpPr>
        <p:spPr>
          <a:xfrm>
            <a:off x="457200" y="352650"/>
            <a:ext cx="8229600" cy="2653799"/>
          </a:xfrm>
          <a:prstGeom prst="rect">
            <a:avLst/>
          </a:prstGeom>
        </p:spPr>
        <p:txBody>
          <a:bodyPr lIns="91425" tIns="91425" rIns="91425" bIns="91425" anchor="t" anchorCtr="0">
            <a:noAutofit/>
          </a:bodyPr>
          <a:lstStyle/>
          <a:p>
            <a:pPr lvl="0" algn="ctr" rtl="0">
              <a:spcBef>
                <a:spcPts val="0"/>
              </a:spcBef>
              <a:buNone/>
            </a:pPr>
            <a:r>
              <a:rPr lang="en" sz="3600" b="1">
                <a:solidFill>
                  <a:schemeClr val="dk1"/>
                </a:solidFill>
              </a:rPr>
              <a:t>Prehistory:</a:t>
            </a:r>
            <a:r>
              <a:rPr lang="en">
                <a:solidFill>
                  <a:schemeClr val="dk1"/>
                </a:solidFill>
              </a:rPr>
              <a:t> </a:t>
            </a:r>
            <a:r>
              <a:rPr lang="en" sz="3600">
                <a:solidFill>
                  <a:schemeClr val="dk1"/>
                </a:solidFill>
              </a:rPr>
              <a:t>The vast period of time before people developed a system of written language.</a:t>
            </a:r>
            <a:r>
              <a:rPr lang="en">
                <a:solidFill>
                  <a:schemeClr val="dk1"/>
                </a:solidFill>
              </a:rPr>
              <a:t> </a:t>
            </a:r>
          </a:p>
          <a:p>
            <a:pPr lvl="0" algn="ctr" rtl="0">
              <a:spcBef>
                <a:spcPts val="0"/>
              </a:spcBef>
              <a:buNone/>
            </a:pPr>
            <a:endParaRPr b="1">
              <a:solidFill>
                <a:schemeClr val="dk1"/>
              </a:solidFill>
            </a:endParaRPr>
          </a:p>
          <a:p>
            <a:pPr lvl="0" algn="ctr" rtl="0">
              <a:spcBef>
                <a:spcPts val="0"/>
              </a:spcBef>
              <a:buNone/>
            </a:pPr>
            <a:r>
              <a:rPr lang="en" b="1">
                <a:solidFill>
                  <a:schemeClr val="dk1"/>
                </a:solidFill>
              </a:rPr>
              <a:t>Writing emerged ~3200 B.C.E.</a:t>
            </a:r>
            <a:r>
              <a:rPr lang="en" sz="1400" i="1">
                <a:solidFill>
                  <a:schemeClr val="dk1"/>
                </a:solidFill>
              </a:rPr>
              <a:t>(Before the Common Era)</a:t>
            </a:r>
          </a:p>
          <a:p>
            <a:pPr lvl="0" algn="ctr" rtl="0">
              <a:spcBef>
                <a:spcPts val="0"/>
              </a:spcBef>
              <a:buClr>
                <a:schemeClr val="dk1"/>
              </a:buClr>
              <a:buSzPct val="78571"/>
              <a:buFont typeface="Arial"/>
              <a:buNone/>
            </a:pPr>
            <a:endParaRPr sz="1400">
              <a:solidFill>
                <a:schemeClr val="dk1"/>
              </a:solidFill>
            </a:endParaRPr>
          </a:p>
          <a:p>
            <a:pPr lvl="0">
              <a:spcBef>
                <a:spcPts val="0"/>
              </a:spcBef>
              <a:buNone/>
            </a:pPr>
            <a:endParaRPr sz="1400" b="1" i="1">
              <a:solidFill>
                <a:schemeClr val="dk1"/>
              </a:solidFill>
              <a:highlight>
                <a:srgbClr val="E8ECF5"/>
              </a:highlight>
              <a:latin typeface="Verdana"/>
              <a:ea typeface="Verdana"/>
              <a:cs typeface="Verdana"/>
              <a:sym typeface="Verdana"/>
            </a:endParaRPr>
          </a:p>
        </p:txBody>
      </p:sp>
      <p:pic>
        <p:nvPicPr>
          <p:cNvPr id="83" name="Shape 83"/>
          <p:cNvPicPr preferRelativeResize="0"/>
          <p:nvPr/>
        </p:nvPicPr>
        <p:blipFill>
          <a:blip r:embed="rId3">
            <a:alphaModFix/>
          </a:blip>
          <a:stretch>
            <a:fillRect/>
          </a:stretch>
        </p:blipFill>
        <p:spPr>
          <a:xfrm>
            <a:off x="2503512" y="3166675"/>
            <a:ext cx="4136974" cy="1544650"/>
          </a:xfrm>
          <a:prstGeom prst="rect">
            <a:avLst/>
          </a:prstGeom>
          <a:noFill/>
          <a:ln>
            <a:noFill/>
          </a:ln>
        </p:spPr>
      </p:pic>
    </p:spTree>
  </p:cSld>
  <p:clrMapOvr>
    <a:masterClrMapping/>
  </p:clrMapOvr>
</p:sld>
</file>

<file path=ppt/theme/theme1.xml><?xml version="1.0" encoding="utf-8"?>
<a:theme xmlns:a="http://schemas.openxmlformats.org/drawingml/2006/main"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1317</Words>
  <Application>Microsoft Office PowerPoint</Application>
  <PresentationFormat>On-screen Show (16:9)</PresentationFormat>
  <Paragraphs>213</Paragraphs>
  <Slides>50</Slides>
  <Notes>50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light-gradient</vt:lpstr>
      <vt:lpstr>PowerPoint Presentation</vt:lpstr>
      <vt:lpstr>Understanding Our Past https://www.youtube.com/watch?feature=player_detailpage&amp;v=Mm-IxK1GrYE</vt:lpstr>
      <vt:lpstr>Writing to learn</vt:lpstr>
      <vt:lpstr>Be thinking about...</vt:lpstr>
      <vt:lpstr>PowerPoint Presentation</vt:lpstr>
      <vt:lpstr>Our Word Wall</vt:lpstr>
      <vt:lpstr>PowerPoint Presentation</vt:lpstr>
      <vt:lpstr>   Hominids: A primate of a family (Hominidae) that includes humans and their fossil ancestors. </vt:lpstr>
      <vt:lpstr>   </vt:lpstr>
      <vt:lpstr>PowerPoint Presentation</vt:lpstr>
      <vt:lpstr>Anthropology or Archeology?</vt:lpstr>
      <vt:lpstr>PowerPoint Presentation</vt:lpstr>
      <vt:lpstr>PowerPoint Presentation</vt:lpstr>
      <vt:lpstr>PowerPoint Presentation</vt:lpstr>
      <vt:lpstr>PowerPoint Presentation</vt:lpstr>
      <vt:lpstr>Artifact Or Fossil?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http://anthro.palomar.edu/culture/culture_1.htm </vt:lpstr>
      <vt:lpstr>PowerPoint Presentation</vt:lpstr>
      <vt:lpstr>Agriculture  The science or practice of farming, including cultivation of the soil for the growing of crops and the rearing of animals </vt:lpstr>
      <vt:lpstr>PowerPoint Presentation</vt:lpstr>
      <vt:lpstr>PowerPoint Presentation</vt:lpstr>
      <vt:lpstr>Paleolithic “Old Stone Age” (continued)</vt:lpstr>
      <vt:lpstr>Paleolithic “Old Stone Age”</vt:lpstr>
      <vt:lpstr>Neolithic “New Stone Age”</vt:lpstr>
      <vt:lpstr>  Neolithic “New Stone Age” (Continued)</vt:lpstr>
      <vt:lpstr>Tools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Essential Elements of Narrative Essays</vt:lpstr>
      <vt:lpstr>More Tips on writing a narrative</vt:lpstr>
      <vt:lpstr>PowerPoint Presentation</vt:lpstr>
      <vt:lpstr>Citations</vt:lpstr>
      <vt:lpstr>PowerPoint Presentation</vt:lpstr>
      <vt:lpstr>Laetoli Footprints found in Tanzania               3.6 Million Years ago.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 Zakrzewski</dc:creator>
  <cp:lastModifiedBy>1</cp:lastModifiedBy>
  <cp:revision>1</cp:revision>
  <dcterms:modified xsi:type="dcterms:W3CDTF">2016-08-29T20:34:26Z</dcterms:modified>
</cp:coreProperties>
</file>